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Open Sauce Bold" charset="1" panose="00000800000000000000"/>
      <p:regular r:id="rId24"/>
    </p:embeddedFont>
    <p:embeddedFont>
      <p:font typeface="Open Sauce Heavy" charset="1" panose="00000A00000000000000"/>
      <p:regular r:id="rId25"/>
    </p:embeddedFont>
    <p:embeddedFont>
      <p:font typeface="Open Sauce" charset="1" panose="00000500000000000000"/>
      <p:regular r:id="rId26"/>
    </p:embeddedFont>
    <p:embeddedFont>
      <p:font typeface="Open Sauce Bold Italics" charset="1" panose="000008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55.png" Type="http://schemas.openxmlformats.org/officeDocument/2006/relationships/image"/><Relationship Id="rId5" Target="../media/image5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9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5.jpe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jpeg" Type="http://schemas.openxmlformats.org/officeDocument/2006/relationships/image"/><Relationship Id="rId4" Target="../media/image35.jpeg" Type="http://schemas.openxmlformats.org/officeDocument/2006/relationships/image"/><Relationship Id="rId5" Target="../media/image36.jpeg" Type="http://schemas.openxmlformats.org/officeDocument/2006/relationships/image"/><Relationship Id="rId6" Target="../media/image3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47759" y="3749017"/>
            <a:ext cx="3240241" cy="6504134"/>
          </a:xfrm>
          <a:custGeom>
            <a:avLst/>
            <a:gdLst/>
            <a:ahLst/>
            <a:cxnLst/>
            <a:rect r="r" b="b" t="t" l="l"/>
            <a:pathLst>
              <a:path h="6504134" w="3240241">
                <a:moveTo>
                  <a:pt x="0" y="0"/>
                </a:moveTo>
                <a:lnTo>
                  <a:pt x="3240241" y="0"/>
                </a:lnTo>
                <a:lnTo>
                  <a:pt x="3240241" y="6504133"/>
                </a:lnTo>
                <a:lnTo>
                  <a:pt x="0" y="65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032403" y="-1448305"/>
            <a:ext cx="5255597" cy="13183610"/>
            <a:chOff x="0" y="0"/>
            <a:chExt cx="1384190" cy="34722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84190" cy="3472226"/>
            </a:xfrm>
            <a:custGeom>
              <a:avLst/>
              <a:gdLst/>
              <a:ahLst/>
              <a:cxnLst/>
              <a:rect r="r" b="b" t="t" l="l"/>
              <a:pathLst>
                <a:path h="3472226" w="1384190">
                  <a:moveTo>
                    <a:pt x="0" y="0"/>
                  </a:moveTo>
                  <a:lnTo>
                    <a:pt x="1384190" y="0"/>
                  </a:lnTo>
                  <a:lnTo>
                    <a:pt x="1384190" y="3472226"/>
                  </a:lnTo>
                  <a:lnTo>
                    <a:pt x="0" y="3472226"/>
                  </a:ln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384190" cy="3491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432880" y="1526000"/>
            <a:ext cx="7234999" cy="7234999"/>
          </a:xfrm>
          <a:custGeom>
            <a:avLst/>
            <a:gdLst/>
            <a:ahLst/>
            <a:cxnLst/>
            <a:rect r="r" b="b" t="t" l="l"/>
            <a:pathLst>
              <a:path h="7234999" w="7234999">
                <a:moveTo>
                  <a:pt x="0" y="0"/>
                </a:moveTo>
                <a:lnTo>
                  <a:pt x="7234999" y="0"/>
                </a:lnTo>
                <a:lnTo>
                  <a:pt x="7234999" y="7235000"/>
                </a:lnTo>
                <a:lnTo>
                  <a:pt x="0" y="7235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106590" y="2199722"/>
            <a:ext cx="5887580" cy="5887556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62" t="0" r="-62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1351689"/>
            <a:ext cx="1060041" cy="848033"/>
          </a:xfrm>
          <a:custGeom>
            <a:avLst/>
            <a:gdLst/>
            <a:ahLst/>
            <a:cxnLst/>
            <a:rect r="r" b="b" t="t" l="l"/>
            <a:pathLst>
              <a:path h="848033" w="1060041">
                <a:moveTo>
                  <a:pt x="0" y="0"/>
                </a:moveTo>
                <a:lnTo>
                  <a:pt x="1060041" y="0"/>
                </a:lnTo>
                <a:lnTo>
                  <a:pt x="1060041" y="848033"/>
                </a:lnTo>
                <a:lnTo>
                  <a:pt x="0" y="8480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56812" y="3489495"/>
            <a:ext cx="80783" cy="4987060"/>
            <a:chOff x="0" y="0"/>
            <a:chExt cx="21276" cy="131346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276" cy="1313464"/>
            </a:xfrm>
            <a:custGeom>
              <a:avLst/>
              <a:gdLst/>
              <a:ahLst/>
              <a:cxnLst/>
              <a:rect r="r" b="b" t="t" l="l"/>
              <a:pathLst>
                <a:path h="1313464" w="21276">
                  <a:moveTo>
                    <a:pt x="0" y="0"/>
                  </a:moveTo>
                  <a:lnTo>
                    <a:pt x="21276" y="0"/>
                  </a:lnTo>
                  <a:lnTo>
                    <a:pt x="21276" y="1313464"/>
                  </a:lnTo>
                  <a:lnTo>
                    <a:pt x="0" y="1313464"/>
                  </a:ln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21276" cy="13325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387521" y="3346620"/>
            <a:ext cx="7214594" cy="1285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0"/>
              </a:lnSpc>
            </a:pPr>
            <a:r>
              <a:rPr lang="en-US" sz="7507" spc="-150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Ecommerce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87521" y="4403531"/>
            <a:ext cx="9098172" cy="4073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06"/>
              </a:lnSpc>
            </a:pPr>
            <a:r>
              <a:rPr lang="en-US" sz="11647" spc="-232" b="true">
                <a:solidFill>
                  <a:srgbClr val="191919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Sales</a:t>
            </a:r>
          </a:p>
          <a:p>
            <a:pPr algn="l">
              <a:lnSpc>
                <a:spcPts val="16306"/>
              </a:lnSpc>
            </a:pPr>
            <a:r>
              <a:rPr lang="en-US" b="true" sz="11647" spc="-232">
                <a:solidFill>
                  <a:srgbClr val="191919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Intelligence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40607" y="1361214"/>
            <a:ext cx="2179181" cy="838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7"/>
              </a:lnSpc>
            </a:pPr>
            <a:r>
              <a:rPr lang="en-US" sz="2859" spc="-57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Sahil </a:t>
            </a:r>
          </a:p>
          <a:p>
            <a:pPr algn="l">
              <a:lnSpc>
                <a:spcPts val="3287"/>
              </a:lnSpc>
            </a:pPr>
            <a:r>
              <a:rPr lang="en-US" sz="2859" spc="-57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Jena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94300" y="3675559"/>
            <a:ext cx="3293700" cy="6611441"/>
          </a:xfrm>
          <a:custGeom>
            <a:avLst/>
            <a:gdLst/>
            <a:ahLst/>
            <a:cxnLst/>
            <a:rect r="r" b="b" t="t" l="l"/>
            <a:pathLst>
              <a:path h="6611441" w="3293700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>
            <a:off x="4198133" y="4951155"/>
            <a:ext cx="897922" cy="0"/>
          </a:xfrm>
          <a:prstGeom prst="line">
            <a:avLst/>
          </a:prstGeom>
          <a:ln cap="rnd" w="28575">
            <a:solidFill>
              <a:srgbClr val="035D61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885579" y="3810757"/>
            <a:ext cx="2312177" cy="2312177"/>
          </a:xfrm>
          <a:custGeom>
            <a:avLst/>
            <a:gdLst/>
            <a:ahLst/>
            <a:cxnLst/>
            <a:rect r="r" b="b" t="t" l="l"/>
            <a:pathLst>
              <a:path h="2312177" w="2312177">
                <a:moveTo>
                  <a:pt x="0" y="0"/>
                </a:moveTo>
                <a:lnTo>
                  <a:pt x="2312177" y="0"/>
                </a:lnTo>
                <a:lnTo>
                  <a:pt x="2312177" y="2312177"/>
                </a:lnTo>
                <a:lnTo>
                  <a:pt x="0" y="2312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71174" y="3892645"/>
            <a:ext cx="2183690" cy="2183690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flipV="true">
            <a:off x="4198133" y="7250778"/>
            <a:ext cx="830149" cy="3057"/>
          </a:xfrm>
          <a:prstGeom prst="line">
            <a:avLst/>
          </a:prstGeom>
          <a:ln cap="rnd" w="28575">
            <a:solidFill>
              <a:srgbClr val="035D61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885579" y="6113437"/>
            <a:ext cx="2312177" cy="2312177"/>
          </a:xfrm>
          <a:custGeom>
            <a:avLst/>
            <a:gdLst/>
            <a:ahLst/>
            <a:cxnLst/>
            <a:rect r="r" b="b" t="t" l="l"/>
            <a:pathLst>
              <a:path h="2312177" w="2312177">
                <a:moveTo>
                  <a:pt x="0" y="0"/>
                </a:moveTo>
                <a:lnTo>
                  <a:pt x="2312177" y="0"/>
                </a:lnTo>
                <a:lnTo>
                  <a:pt x="2312177" y="2312176"/>
                </a:lnTo>
                <a:lnTo>
                  <a:pt x="0" y="23121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971174" y="6195325"/>
            <a:ext cx="2183690" cy="2183690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0">
            <a:off x="-1801378" y="-610072"/>
            <a:ext cx="3299321" cy="4114800"/>
          </a:xfrm>
          <a:custGeom>
            <a:avLst/>
            <a:gdLst/>
            <a:ahLst/>
            <a:cxnLst/>
            <a:rect r="r" b="b" t="t" l="l"/>
            <a:pathLst>
              <a:path h="4114800" w="3299321">
                <a:moveTo>
                  <a:pt x="0" y="0"/>
                </a:moveTo>
                <a:lnTo>
                  <a:pt x="3299321" y="0"/>
                </a:lnTo>
                <a:lnTo>
                  <a:pt x="32993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1885579" y="1530513"/>
            <a:ext cx="9161675" cy="1623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9"/>
              </a:lnSpc>
            </a:pPr>
            <a:r>
              <a:rPr lang="en-US" sz="4692" spc="-93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Impact of Ratings &amp; Reviews </a:t>
            </a:r>
          </a:p>
          <a:p>
            <a:pPr algn="l" marL="0" indent="0" lvl="0">
              <a:lnSpc>
                <a:spcPts val="656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885579" y="2385793"/>
            <a:ext cx="8410501" cy="870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399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Do customer reviews and ratings impact sales?</a:t>
            </a:r>
          </a:p>
          <a:p>
            <a:pPr algn="l" marL="0" indent="0" lvl="0">
              <a:lnSpc>
                <a:spcPts val="35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5324655" y="4266007"/>
            <a:ext cx="7006688" cy="48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71"/>
              </a:lnSpc>
              <a:spcBef>
                <a:spcPct val="0"/>
              </a:spcBef>
            </a:pPr>
            <a:r>
              <a:rPr lang="en-US" b="true" sz="2836" spc="-56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5-star reviews drive the most sales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324655" y="4920935"/>
            <a:ext cx="6609283" cy="378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00"/>
              </a:lnSpc>
            </a:pPr>
            <a:r>
              <a:rPr lang="en-US" sz="2066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 Highest orders (63.5k) and revenue (₹7.7M).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324655" y="6495234"/>
            <a:ext cx="5722599" cy="48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71"/>
              </a:lnSpc>
              <a:spcBef>
                <a:spcPct val="0"/>
              </a:spcBef>
            </a:pPr>
            <a:r>
              <a:rPr lang="en-US" b="true" sz="2836" spc="-56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1-2 Stars reviews Low sales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324655" y="7220495"/>
            <a:ext cx="6609283" cy="763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00"/>
              </a:lnSpc>
              <a:spcBef>
                <a:spcPct val="0"/>
              </a:spcBef>
            </a:pPr>
            <a:r>
              <a:rPr lang="en-US" sz="2066" strike="noStrike" u="none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Low-rated (1–2 star) orders are fewer and earn much less.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816593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-4381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94300" y="3675559"/>
            <a:ext cx="3293700" cy="6611441"/>
          </a:xfrm>
          <a:custGeom>
            <a:avLst/>
            <a:gdLst/>
            <a:ahLst/>
            <a:cxnLst/>
            <a:rect r="r" b="b" t="t" l="l"/>
            <a:pathLst>
              <a:path h="6611441" w="3293700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-2364371" y="-2474096"/>
            <a:ext cx="5578401" cy="557840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56350" y="3876969"/>
            <a:ext cx="1010697" cy="101069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856034" y="3348832"/>
            <a:ext cx="8575931" cy="3086100"/>
            <a:chOff x="0" y="0"/>
            <a:chExt cx="2258681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58682" cy="812800"/>
            </a:xfrm>
            <a:custGeom>
              <a:avLst/>
              <a:gdLst/>
              <a:ahLst/>
              <a:cxnLst/>
              <a:rect r="r" b="b" t="t" l="l"/>
              <a:pathLst>
                <a:path h="812800" w="2258682">
                  <a:moveTo>
                    <a:pt x="37013" y="0"/>
                  </a:moveTo>
                  <a:lnTo>
                    <a:pt x="2221669" y="0"/>
                  </a:lnTo>
                  <a:cubicBezTo>
                    <a:pt x="2231485" y="0"/>
                    <a:pt x="2240899" y="3900"/>
                    <a:pt x="2247841" y="10841"/>
                  </a:cubicBezTo>
                  <a:cubicBezTo>
                    <a:pt x="2254782" y="17782"/>
                    <a:pt x="2258682" y="27196"/>
                    <a:pt x="2258682" y="37013"/>
                  </a:cubicBezTo>
                  <a:lnTo>
                    <a:pt x="2258682" y="775787"/>
                  </a:lnTo>
                  <a:cubicBezTo>
                    <a:pt x="2258682" y="796229"/>
                    <a:pt x="2242110" y="812800"/>
                    <a:pt x="2221669" y="812800"/>
                  </a:cubicBezTo>
                  <a:lnTo>
                    <a:pt x="37013" y="812800"/>
                  </a:lnTo>
                  <a:cubicBezTo>
                    <a:pt x="27196" y="812800"/>
                    <a:pt x="17782" y="808900"/>
                    <a:pt x="10841" y="801959"/>
                  </a:cubicBezTo>
                  <a:cubicBezTo>
                    <a:pt x="3900" y="795018"/>
                    <a:pt x="0" y="785604"/>
                    <a:pt x="0" y="775787"/>
                  </a:cubicBezTo>
                  <a:lnTo>
                    <a:pt x="0" y="37013"/>
                  </a:lnTo>
                  <a:cubicBezTo>
                    <a:pt x="0" y="27196"/>
                    <a:pt x="3900" y="17782"/>
                    <a:pt x="10841" y="10841"/>
                  </a:cubicBezTo>
                  <a:cubicBezTo>
                    <a:pt x="17782" y="3900"/>
                    <a:pt x="27196" y="0"/>
                    <a:pt x="37013" y="0"/>
                  </a:cubicBezTo>
                  <a:close/>
                </a:path>
              </a:pathLst>
            </a:custGeom>
            <a:solidFill>
              <a:srgbClr val="106861"/>
            </a:solidFill>
            <a:ln w="666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2258681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4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5317592" y="3676944"/>
            <a:ext cx="7694557" cy="200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33"/>
              </a:lnSpc>
              <a:spcBef>
                <a:spcPct val="0"/>
              </a:spcBef>
            </a:pPr>
            <a:r>
              <a:rPr lang="en-US" b="true" sz="11835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Power BI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848"/>
            <a:ext cx="18288000" cy="10251030"/>
            <a:chOff x="0" y="0"/>
            <a:chExt cx="4816593" cy="26998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699860"/>
            </a:xfrm>
            <a:custGeom>
              <a:avLst/>
              <a:gdLst/>
              <a:ahLst/>
              <a:cxnLst/>
              <a:rect r="r" b="b" t="t" l="l"/>
              <a:pathLst>
                <a:path h="269986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699860"/>
                  </a:lnTo>
                  <a:lnTo>
                    <a:pt x="0" y="26998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737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446583" y="1345893"/>
            <a:ext cx="5695122" cy="4168078"/>
          </a:xfrm>
          <a:custGeom>
            <a:avLst/>
            <a:gdLst/>
            <a:ahLst/>
            <a:cxnLst/>
            <a:rect r="r" b="b" t="t" l="l"/>
            <a:pathLst>
              <a:path h="4168078" w="5695122">
                <a:moveTo>
                  <a:pt x="0" y="0"/>
                </a:moveTo>
                <a:lnTo>
                  <a:pt x="5695122" y="0"/>
                </a:lnTo>
                <a:lnTo>
                  <a:pt x="5695122" y="4168078"/>
                </a:lnTo>
                <a:lnTo>
                  <a:pt x="0" y="41680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634931" y="5143500"/>
            <a:ext cx="4980450" cy="4114800"/>
          </a:xfrm>
          <a:custGeom>
            <a:avLst/>
            <a:gdLst/>
            <a:ahLst/>
            <a:cxnLst/>
            <a:rect r="r" b="b" t="t" l="l"/>
            <a:pathLst>
              <a:path h="4114800" w="4980450">
                <a:moveTo>
                  <a:pt x="0" y="0"/>
                </a:moveTo>
                <a:lnTo>
                  <a:pt x="4980449" y="0"/>
                </a:lnTo>
                <a:lnTo>
                  <a:pt x="49804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40437" y="1146994"/>
            <a:ext cx="5804516" cy="2452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9"/>
              </a:lnSpc>
            </a:pPr>
            <a:r>
              <a:rPr lang="en-US" sz="4692" spc="-93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Repeat vs. One-Time Customers </a:t>
            </a:r>
          </a:p>
          <a:p>
            <a:pPr algn="l" marL="0" indent="0" lvl="0">
              <a:lnSpc>
                <a:spcPts val="656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440437" y="3410627"/>
            <a:ext cx="4276000" cy="1487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1"/>
              </a:lnSpc>
            </a:pPr>
            <a:r>
              <a:rPr lang="en-US" sz="2836" spc="-56" b="true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Understand contribution of loyal customers</a:t>
            </a:r>
          </a:p>
          <a:p>
            <a:pPr algn="l" marL="0" indent="0" lvl="0">
              <a:lnSpc>
                <a:spcPts val="3971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298174" y="4699149"/>
            <a:ext cx="6609283" cy="2432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7814" indent="-233907" lvl="1">
              <a:lnSpc>
                <a:spcPts val="3250"/>
              </a:lnSpc>
              <a:buFont typeface="Arial"/>
              <a:buChar char="•"/>
            </a:pPr>
            <a:r>
              <a:rPr lang="en-US" sz="2166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One-Time Customers: </a:t>
            </a:r>
            <a:r>
              <a:rPr lang="en-US" b="true" sz="2166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84.55%</a:t>
            </a:r>
            <a:r>
              <a:rPr lang="en-US" sz="2166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 of revenue, </a:t>
            </a:r>
            <a:r>
              <a:rPr lang="en-US" b="true" sz="2166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88.86K</a:t>
            </a:r>
            <a:r>
              <a:rPr lang="en-US" sz="2166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 orders</a:t>
            </a:r>
          </a:p>
          <a:p>
            <a:pPr algn="l">
              <a:lnSpc>
                <a:spcPts val="3250"/>
              </a:lnSpc>
            </a:pPr>
          </a:p>
          <a:p>
            <a:pPr algn="l" marL="467814" indent="-233907" lvl="1">
              <a:lnSpc>
                <a:spcPts val="3250"/>
              </a:lnSpc>
              <a:buFont typeface="Arial"/>
              <a:buChar char="•"/>
            </a:pPr>
            <a:r>
              <a:rPr lang="en-US" sz="2166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Repeat Customers: </a:t>
            </a:r>
            <a:r>
              <a:rPr lang="en-US" b="true" sz="2166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15.45%</a:t>
            </a:r>
            <a:r>
              <a:rPr lang="en-US" sz="2166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 of revenue, </a:t>
            </a:r>
            <a:r>
              <a:rPr lang="en-US" b="true" sz="2166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23.79K</a:t>
            </a:r>
            <a:r>
              <a:rPr lang="en-US" sz="2166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 orders</a:t>
            </a:r>
          </a:p>
          <a:p>
            <a:pPr algn="l" marL="0" indent="0" lvl="0">
              <a:lnSpc>
                <a:spcPts val="325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570700" y="6978794"/>
            <a:ext cx="6064231" cy="2124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2"/>
              </a:lnSpc>
            </a:pPr>
            <a:r>
              <a:rPr lang="en-US" b="true" sz="2702" i="true" spc="27">
                <a:solidFill>
                  <a:srgbClr val="123D33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Business Insight :</a:t>
            </a:r>
          </a:p>
          <a:p>
            <a:pPr algn="l">
              <a:lnSpc>
                <a:spcPts val="4052"/>
              </a:lnSpc>
            </a:pPr>
            <a:r>
              <a:rPr lang="en-US" b="true" sz="2202" i="true" spc="22">
                <a:solidFill>
                  <a:srgbClr val="123D33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L</a:t>
            </a:r>
            <a:r>
              <a:rPr lang="en-US" b="true" sz="2202" i="true" spc="22">
                <a:solidFill>
                  <a:srgbClr val="123D33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arge dependency on new customers → retention campaigns needed</a:t>
            </a:r>
          </a:p>
          <a:p>
            <a:pPr algn="l">
              <a:lnSpc>
                <a:spcPts val="4052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4910781" y="0"/>
            <a:ext cx="3377219" cy="3377219"/>
          </a:xfrm>
          <a:custGeom>
            <a:avLst/>
            <a:gdLst/>
            <a:ahLst/>
            <a:cxnLst/>
            <a:rect r="r" b="b" t="t" l="l"/>
            <a:pathLst>
              <a:path h="3377219" w="3377219">
                <a:moveTo>
                  <a:pt x="3377219" y="0"/>
                </a:moveTo>
                <a:lnTo>
                  <a:pt x="0" y="0"/>
                </a:lnTo>
                <a:lnTo>
                  <a:pt x="0" y="3377219"/>
                </a:lnTo>
                <a:lnTo>
                  <a:pt x="3377219" y="3377219"/>
                </a:lnTo>
                <a:lnTo>
                  <a:pt x="337721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-1923846" y="8186287"/>
            <a:ext cx="4201427" cy="420142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06818" y="3010339"/>
            <a:ext cx="8758917" cy="4266322"/>
          </a:xfrm>
          <a:custGeom>
            <a:avLst/>
            <a:gdLst/>
            <a:ahLst/>
            <a:cxnLst/>
            <a:rect r="r" b="b" t="t" l="l"/>
            <a:pathLst>
              <a:path h="4266322" w="8758917">
                <a:moveTo>
                  <a:pt x="0" y="0"/>
                </a:moveTo>
                <a:lnTo>
                  <a:pt x="8758917" y="0"/>
                </a:lnTo>
                <a:lnTo>
                  <a:pt x="8758917" y="4266322"/>
                </a:lnTo>
                <a:lnTo>
                  <a:pt x="0" y="42663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76050" y="6667606"/>
            <a:ext cx="8223866" cy="3037361"/>
          </a:xfrm>
          <a:custGeom>
            <a:avLst/>
            <a:gdLst/>
            <a:ahLst/>
            <a:cxnLst/>
            <a:rect r="r" b="b" t="t" l="l"/>
            <a:pathLst>
              <a:path h="3037361" w="8223866">
                <a:moveTo>
                  <a:pt x="0" y="0"/>
                </a:moveTo>
                <a:lnTo>
                  <a:pt x="8223866" y="0"/>
                </a:lnTo>
                <a:lnTo>
                  <a:pt x="8223866" y="3037361"/>
                </a:lnTo>
                <a:lnTo>
                  <a:pt x="0" y="30373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68" r="-1586" b="-368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942975"/>
            <a:ext cx="8537035" cy="1623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9"/>
              </a:lnSpc>
            </a:pPr>
            <a:r>
              <a:rPr lang="en-US" sz="4692" spc="-93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Revenue &amp; Order Trends </a:t>
            </a:r>
          </a:p>
          <a:p>
            <a:pPr algn="l" marL="0" indent="0" lvl="0">
              <a:lnSpc>
                <a:spcPts val="656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889283"/>
            <a:ext cx="4276000" cy="1487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1"/>
              </a:lnSpc>
            </a:pPr>
            <a:r>
              <a:rPr lang="en-US" sz="2836" spc="-56" b="true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Monitor performance over time</a:t>
            </a:r>
          </a:p>
          <a:p>
            <a:pPr algn="l" marL="0" indent="0" lvl="0">
              <a:lnSpc>
                <a:spcPts val="3971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183341" y="3896368"/>
            <a:ext cx="6609283" cy="1612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7814" indent="-233907" lvl="1">
              <a:lnSpc>
                <a:spcPts val="3250"/>
              </a:lnSpc>
              <a:buFont typeface="Arial"/>
              <a:buChar char="•"/>
            </a:pPr>
            <a:r>
              <a:rPr lang="en-US" sz="2166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Growth trend until mid-201</a:t>
            </a:r>
            <a:r>
              <a:rPr lang="en-US" sz="2166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8</a:t>
            </a:r>
          </a:p>
          <a:p>
            <a:pPr algn="l" marL="467814" indent="-233907" lvl="1">
              <a:lnSpc>
                <a:spcPts val="3250"/>
              </a:lnSpc>
              <a:buFont typeface="Arial"/>
              <a:buChar char="•"/>
            </a:pPr>
            <a:r>
              <a:rPr lang="en-US" sz="2166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High sales in festive months</a:t>
            </a:r>
          </a:p>
          <a:p>
            <a:pPr algn="l" marL="467814" indent="-233907" lvl="1">
              <a:lnSpc>
                <a:spcPts val="3250"/>
              </a:lnSpc>
              <a:buFont typeface="Arial"/>
              <a:buChar char="•"/>
            </a:pPr>
            <a:r>
              <a:rPr lang="en-US" sz="2166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Drop post-Sept 2018</a:t>
            </a:r>
          </a:p>
          <a:p>
            <a:pPr algn="l" marL="0" indent="0" lvl="0">
              <a:lnSpc>
                <a:spcPts val="3250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848"/>
            <a:ext cx="18288000" cy="10251030"/>
            <a:chOff x="0" y="0"/>
            <a:chExt cx="4816593" cy="26998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699860"/>
            </a:xfrm>
            <a:custGeom>
              <a:avLst/>
              <a:gdLst/>
              <a:ahLst/>
              <a:cxnLst/>
              <a:rect r="r" b="b" t="t" l="l"/>
              <a:pathLst>
                <a:path h="269986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699860"/>
                  </a:lnTo>
                  <a:lnTo>
                    <a:pt x="0" y="26998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737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060102" y="1028700"/>
            <a:ext cx="5555794" cy="4087967"/>
          </a:xfrm>
          <a:custGeom>
            <a:avLst/>
            <a:gdLst/>
            <a:ahLst/>
            <a:cxnLst/>
            <a:rect r="r" b="b" t="t" l="l"/>
            <a:pathLst>
              <a:path h="4087967" w="5555794">
                <a:moveTo>
                  <a:pt x="0" y="0"/>
                </a:moveTo>
                <a:lnTo>
                  <a:pt x="5555794" y="0"/>
                </a:lnTo>
                <a:lnTo>
                  <a:pt x="5555794" y="4087967"/>
                </a:lnTo>
                <a:lnTo>
                  <a:pt x="0" y="40879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16698" y="5195505"/>
            <a:ext cx="6842602" cy="4062795"/>
          </a:xfrm>
          <a:custGeom>
            <a:avLst/>
            <a:gdLst/>
            <a:ahLst/>
            <a:cxnLst/>
            <a:rect r="r" b="b" t="t" l="l"/>
            <a:pathLst>
              <a:path h="4062795" w="6842602">
                <a:moveTo>
                  <a:pt x="0" y="0"/>
                </a:moveTo>
                <a:lnTo>
                  <a:pt x="6842602" y="0"/>
                </a:lnTo>
                <a:lnTo>
                  <a:pt x="6842602" y="4062795"/>
                </a:lnTo>
                <a:lnTo>
                  <a:pt x="0" y="40627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40437" y="1146994"/>
            <a:ext cx="5804516" cy="2452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9"/>
              </a:lnSpc>
            </a:pPr>
            <a:r>
              <a:rPr lang="en-US" sz="4692" spc="-93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Ratings &amp; Review Influence</a:t>
            </a:r>
          </a:p>
          <a:p>
            <a:pPr algn="l" marL="0" indent="0" lvl="0">
              <a:lnSpc>
                <a:spcPts val="656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440437" y="3410627"/>
            <a:ext cx="4276000" cy="1487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1"/>
              </a:lnSpc>
            </a:pPr>
            <a:r>
              <a:rPr lang="en-US" sz="2836" spc="-56" b="true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Examine how reviews affect sales volume</a:t>
            </a:r>
          </a:p>
          <a:p>
            <a:pPr algn="l" marL="0" indent="0" lvl="0">
              <a:lnSpc>
                <a:spcPts val="3971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440437" y="5400297"/>
            <a:ext cx="6609283" cy="1612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7814" indent="-233907" lvl="1">
              <a:lnSpc>
                <a:spcPts val="3250"/>
              </a:lnSpc>
              <a:buFont typeface="Arial"/>
              <a:buChar char="•"/>
            </a:pPr>
            <a:r>
              <a:rPr lang="en-US" sz="2166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Avg Rating: </a:t>
            </a:r>
            <a:r>
              <a:rPr lang="en-US" b="true" sz="2166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4.09</a:t>
            </a:r>
          </a:p>
          <a:p>
            <a:pPr algn="l">
              <a:lnSpc>
                <a:spcPts val="3250"/>
              </a:lnSpc>
            </a:pPr>
          </a:p>
          <a:p>
            <a:pPr algn="l" marL="467814" indent="-233907" lvl="1">
              <a:lnSpc>
                <a:spcPts val="3250"/>
              </a:lnSpc>
              <a:buFont typeface="Arial"/>
              <a:buChar char="•"/>
            </a:pPr>
            <a:r>
              <a:rPr lang="en-US" b="true" sz="2166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High-rated</a:t>
            </a:r>
            <a:r>
              <a:rPr lang="en-US" sz="2166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 products earn more and sell more</a:t>
            </a:r>
          </a:p>
          <a:p>
            <a:pPr algn="l" marL="0" indent="0" lvl="0">
              <a:lnSpc>
                <a:spcPts val="3250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4910781" y="0"/>
            <a:ext cx="3377219" cy="3377219"/>
          </a:xfrm>
          <a:custGeom>
            <a:avLst/>
            <a:gdLst/>
            <a:ahLst/>
            <a:cxnLst/>
            <a:rect r="r" b="b" t="t" l="l"/>
            <a:pathLst>
              <a:path h="3377219" w="3377219">
                <a:moveTo>
                  <a:pt x="3377219" y="0"/>
                </a:moveTo>
                <a:lnTo>
                  <a:pt x="0" y="0"/>
                </a:lnTo>
                <a:lnTo>
                  <a:pt x="0" y="3377219"/>
                </a:lnTo>
                <a:lnTo>
                  <a:pt x="3377219" y="3377219"/>
                </a:lnTo>
                <a:lnTo>
                  <a:pt x="337721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-1923846" y="8186287"/>
            <a:ext cx="4201427" cy="420142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3238053"/>
            <a:ext cx="7190569" cy="5078339"/>
          </a:xfrm>
          <a:custGeom>
            <a:avLst/>
            <a:gdLst/>
            <a:ahLst/>
            <a:cxnLst/>
            <a:rect r="r" b="b" t="t" l="l"/>
            <a:pathLst>
              <a:path h="5078339" w="7190569">
                <a:moveTo>
                  <a:pt x="0" y="0"/>
                </a:moveTo>
                <a:lnTo>
                  <a:pt x="7190569" y="0"/>
                </a:lnTo>
                <a:lnTo>
                  <a:pt x="7190569" y="5078339"/>
                </a:lnTo>
                <a:lnTo>
                  <a:pt x="0" y="50783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65735" y="5143500"/>
            <a:ext cx="6905521" cy="4525993"/>
          </a:xfrm>
          <a:custGeom>
            <a:avLst/>
            <a:gdLst/>
            <a:ahLst/>
            <a:cxnLst/>
            <a:rect r="r" b="b" t="t" l="l"/>
            <a:pathLst>
              <a:path h="4525993" w="6905521">
                <a:moveTo>
                  <a:pt x="0" y="0"/>
                </a:moveTo>
                <a:lnTo>
                  <a:pt x="6905521" y="0"/>
                </a:lnTo>
                <a:lnTo>
                  <a:pt x="6905521" y="4525993"/>
                </a:lnTo>
                <a:lnTo>
                  <a:pt x="0" y="45259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942975"/>
            <a:ext cx="8537035" cy="1623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9"/>
              </a:lnSpc>
            </a:pPr>
            <a:r>
              <a:rPr lang="en-US" sz="4692" spc="-93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Top Product Categories </a:t>
            </a:r>
          </a:p>
          <a:p>
            <a:pPr algn="l" marL="0" indent="0" lvl="0">
              <a:lnSpc>
                <a:spcPts val="656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889283"/>
            <a:ext cx="4276000" cy="1487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1"/>
              </a:lnSpc>
            </a:pPr>
            <a:r>
              <a:rPr lang="en-US" sz="2836" spc="-56" b="true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Identify major sales contributors</a:t>
            </a:r>
          </a:p>
          <a:p>
            <a:pPr algn="l" marL="0" indent="0" lvl="0">
              <a:lnSpc>
                <a:spcPts val="3971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565735" y="3320069"/>
            <a:ext cx="6609283" cy="1612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7814" indent="-233907" lvl="1">
              <a:lnSpc>
                <a:spcPts val="3250"/>
              </a:lnSpc>
              <a:buFont typeface="Arial"/>
              <a:buChar char="•"/>
            </a:pPr>
            <a:r>
              <a:rPr lang="en-US" sz="2166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Beauty &amp; Health, Bed &amp; Bath, Sports &amp; Leisure lead</a:t>
            </a:r>
          </a:p>
          <a:p>
            <a:pPr algn="l" marL="467814" indent="-233907" lvl="1">
              <a:lnSpc>
                <a:spcPts val="3250"/>
              </a:lnSpc>
              <a:buFont typeface="Arial"/>
              <a:buChar char="•"/>
            </a:pPr>
            <a:r>
              <a:rPr lang="en-US" sz="2166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Trend chart shows seasonal demand</a:t>
            </a:r>
          </a:p>
          <a:p>
            <a:pPr algn="l" marL="0" indent="0" lvl="0">
              <a:lnSpc>
                <a:spcPts val="3250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2158" y="0"/>
            <a:ext cx="16783685" cy="10287000"/>
          </a:xfrm>
          <a:custGeom>
            <a:avLst/>
            <a:gdLst/>
            <a:ahLst/>
            <a:cxnLst/>
            <a:rect r="r" b="b" t="t" l="l"/>
            <a:pathLst>
              <a:path h="10287000" w="16783685">
                <a:moveTo>
                  <a:pt x="0" y="0"/>
                </a:moveTo>
                <a:lnTo>
                  <a:pt x="16783684" y="0"/>
                </a:lnTo>
                <a:lnTo>
                  <a:pt x="1678368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2158" y="0"/>
            <a:ext cx="16783685" cy="10287000"/>
          </a:xfrm>
          <a:custGeom>
            <a:avLst/>
            <a:gdLst/>
            <a:ahLst/>
            <a:cxnLst/>
            <a:rect r="r" b="b" t="t" l="l"/>
            <a:pathLst>
              <a:path h="10287000" w="16783685">
                <a:moveTo>
                  <a:pt x="0" y="0"/>
                </a:moveTo>
                <a:lnTo>
                  <a:pt x="16783684" y="0"/>
                </a:lnTo>
                <a:lnTo>
                  <a:pt x="1678368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99871" y="2680192"/>
            <a:ext cx="8892659" cy="4924128"/>
            <a:chOff x="0" y="0"/>
            <a:chExt cx="2785608" cy="1542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85608" cy="1542473"/>
            </a:xfrm>
            <a:custGeom>
              <a:avLst/>
              <a:gdLst/>
              <a:ahLst/>
              <a:cxnLst/>
              <a:rect r="r" b="b" t="t" l="l"/>
              <a:pathLst>
                <a:path h="1542473" w="2785608">
                  <a:moveTo>
                    <a:pt x="39177" y="0"/>
                  </a:moveTo>
                  <a:lnTo>
                    <a:pt x="2746431" y="0"/>
                  </a:lnTo>
                  <a:cubicBezTo>
                    <a:pt x="2768068" y="0"/>
                    <a:pt x="2785608" y="17540"/>
                    <a:pt x="2785608" y="39177"/>
                  </a:cubicBezTo>
                  <a:lnTo>
                    <a:pt x="2785608" y="1503296"/>
                  </a:lnTo>
                  <a:cubicBezTo>
                    <a:pt x="2785608" y="1524933"/>
                    <a:pt x="2768068" y="1542473"/>
                    <a:pt x="2746431" y="1542473"/>
                  </a:cubicBezTo>
                  <a:lnTo>
                    <a:pt x="39177" y="1542473"/>
                  </a:lnTo>
                  <a:cubicBezTo>
                    <a:pt x="17540" y="1542473"/>
                    <a:pt x="0" y="1524933"/>
                    <a:pt x="0" y="1503296"/>
                  </a:cubicBezTo>
                  <a:lnTo>
                    <a:pt x="0" y="39177"/>
                  </a:lnTo>
                  <a:cubicBezTo>
                    <a:pt x="0" y="17540"/>
                    <a:pt x="17540" y="0"/>
                    <a:pt x="39177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85608" cy="1580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796794" y="1028700"/>
            <a:ext cx="1033238" cy="826591"/>
          </a:xfrm>
          <a:custGeom>
            <a:avLst/>
            <a:gdLst/>
            <a:ahLst/>
            <a:cxnLst/>
            <a:rect r="r" b="b" t="t" l="l"/>
            <a:pathLst>
              <a:path h="826591" w="1033238">
                <a:moveTo>
                  <a:pt x="0" y="0"/>
                </a:moveTo>
                <a:lnTo>
                  <a:pt x="1033238" y="0"/>
                </a:lnTo>
                <a:lnTo>
                  <a:pt x="1033238" y="826591"/>
                </a:lnTo>
                <a:lnTo>
                  <a:pt x="0" y="8265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8394" y="2100713"/>
            <a:ext cx="6083085" cy="6083085"/>
          </a:xfrm>
          <a:custGeom>
            <a:avLst/>
            <a:gdLst/>
            <a:ahLst/>
            <a:cxnLst/>
            <a:rect r="r" b="b" t="t" l="l"/>
            <a:pathLst>
              <a:path h="6083085" w="6083085">
                <a:moveTo>
                  <a:pt x="0" y="0"/>
                </a:moveTo>
                <a:lnTo>
                  <a:pt x="6083085" y="0"/>
                </a:lnTo>
                <a:lnTo>
                  <a:pt x="6083085" y="6083086"/>
                </a:lnTo>
                <a:lnTo>
                  <a:pt x="0" y="60830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434840" y="2667169"/>
            <a:ext cx="4950194" cy="4950174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8629" t="-61103" r="-22742" b="-27393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811589" y="8007246"/>
            <a:ext cx="4201427" cy="420142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1868494" y="-2100713"/>
            <a:ext cx="4201427" cy="420142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067950" y="6633635"/>
            <a:ext cx="762083" cy="76208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-575233" y="9258300"/>
            <a:ext cx="1614906" cy="1614906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7397695" y="6127700"/>
            <a:ext cx="3824559" cy="505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8271" indent="-319136" lvl="1">
              <a:lnSpc>
                <a:spcPts val="4138"/>
              </a:lnSpc>
              <a:buFont typeface="Arial"/>
              <a:buChar char="•"/>
            </a:pPr>
            <a:r>
              <a:rPr lang="en-US" b="true" sz="295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Sahil Jena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964781" y="3476262"/>
            <a:ext cx="4690387" cy="86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16"/>
              </a:lnSpc>
              <a:spcBef>
                <a:spcPct val="0"/>
              </a:spcBef>
            </a:pPr>
            <a:r>
              <a:rPr lang="en-US" b="true" sz="5082" spc="47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THANK TOU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873697" y="4456814"/>
            <a:ext cx="4872554" cy="434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55"/>
              </a:lnSpc>
              <a:spcBef>
                <a:spcPct val="0"/>
              </a:spcBef>
            </a:pPr>
            <a:r>
              <a:rPr lang="en-US" sz="2611" spc="-5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For watching this presentation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81967" y="-2828925"/>
            <a:ext cx="5657850" cy="565785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10892" y="0"/>
            <a:ext cx="6648057" cy="10287000"/>
            <a:chOff x="0" y="0"/>
            <a:chExt cx="1750928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5092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50928">
                  <a:moveTo>
                    <a:pt x="0" y="0"/>
                  </a:moveTo>
                  <a:lnTo>
                    <a:pt x="1750928" y="0"/>
                  </a:lnTo>
                  <a:lnTo>
                    <a:pt x="175092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750928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710892" y="0"/>
            <a:ext cx="6577108" cy="10287000"/>
          </a:xfrm>
          <a:custGeom>
            <a:avLst/>
            <a:gdLst/>
            <a:ahLst/>
            <a:cxnLst/>
            <a:rect r="r" b="b" t="t" l="l"/>
            <a:pathLst>
              <a:path h="10287000" w="6577108">
                <a:moveTo>
                  <a:pt x="0" y="0"/>
                </a:moveTo>
                <a:lnTo>
                  <a:pt x="6577108" y="0"/>
                </a:lnTo>
                <a:lnTo>
                  <a:pt x="657710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</a:blip>
            <a:stretch>
              <a:fillRect l="-92563" t="0" r="-42045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1390959" y="8567821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06536" y="3314080"/>
            <a:ext cx="654889" cy="65488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295137" y="1754095"/>
            <a:ext cx="3630003" cy="808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44"/>
              </a:lnSpc>
              <a:spcBef>
                <a:spcPct val="0"/>
              </a:spcBef>
            </a:pPr>
            <a:r>
              <a:rPr lang="en-US" b="true" sz="4746" spc="-94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Overview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95141" y="3096108"/>
            <a:ext cx="7186826" cy="6466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5238" indent="-282619" lvl="1">
              <a:lnSpc>
                <a:spcPts val="4345"/>
              </a:lnSpc>
              <a:buFont typeface="Arial"/>
              <a:buChar char="•"/>
            </a:pPr>
            <a:r>
              <a:rPr lang="en-US" sz="2618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Project Objective &amp; Dataset Overview</a:t>
            </a:r>
          </a:p>
          <a:p>
            <a:pPr algn="l" marL="565238" indent="-282619" lvl="1">
              <a:lnSpc>
                <a:spcPts val="4345"/>
              </a:lnSpc>
              <a:buFont typeface="Arial"/>
              <a:buChar char="•"/>
            </a:pPr>
            <a:r>
              <a:rPr lang="en-US" sz="2618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Total Revenue Analysis</a:t>
            </a:r>
          </a:p>
          <a:p>
            <a:pPr algn="l" marL="565238" indent="-282619" lvl="1">
              <a:lnSpc>
                <a:spcPts val="4345"/>
              </a:lnSpc>
              <a:buFont typeface="Arial"/>
              <a:buChar char="•"/>
            </a:pPr>
            <a:r>
              <a:rPr lang="en-US" sz="2618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Popular Product Categories</a:t>
            </a:r>
          </a:p>
          <a:p>
            <a:pPr algn="l" marL="565238" indent="-282619" lvl="1">
              <a:lnSpc>
                <a:spcPts val="4345"/>
              </a:lnSpc>
              <a:buFont typeface="Arial"/>
              <a:buChar char="•"/>
            </a:pPr>
            <a:r>
              <a:rPr lang="en-US" sz="2618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Average Spend &amp; Payment Type</a:t>
            </a:r>
          </a:p>
          <a:p>
            <a:pPr algn="l" marL="565238" indent="-282619" lvl="1">
              <a:lnSpc>
                <a:spcPts val="4345"/>
              </a:lnSpc>
              <a:buFont typeface="Arial"/>
              <a:buChar char="•"/>
            </a:pPr>
            <a:r>
              <a:rPr lang="en-US" sz="2618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Sellers Activity Over Time</a:t>
            </a:r>
          </a:p>
          <a:p>
            <a:pPr algn="l" marL="565238" indent="-282619" lvl="1">
              <a:lnSpc>
                <a:spcPts val="4345"/>
              </a:lnSpc>
              <a:buFont typeface="Arial"/>
              <a:buChar char="•"/>
            </a:pPr>
            <a:r>
              <a:rPr lang="en-US" sz="2618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Top Selling Products &amp; Trends</a:t>
            </a:r>
          </a:p>
          <a:p>
            <a:pPr algn="l" marL="565238" indent="-282619" lvl="1">
              <a:lnSpc>
                <a:spcPts val="4345"/>
              </a:lnSpc>
              <a:buFont typeface="Arial"/>
              <a:buChar char="•"/>
            </a:pPr>
            <a:r>
              <a:rPr lang="en-US" sz="2618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Impact of Rating &amp; Overviews</a:t>
            </a:r>
          </a:p>
          <a:p>
            <a:pPr algn="l" marL="565238" indent="-282619" lvl="1">
              <a:lnSpc>
                <a:spcPts val="4345"/>
              </a:lnSpc>
              <a:buFont typeface="Arial"/>
              <a:buChar char="•"/>
            </a:pPr>
            <a:r>
              <a:rPr lang="en-US" sz="2618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Repeat vs One Time Customer</a:t>
            </a:r>
          </a:p>
          <a:p>
            <a:pPr algn="l" marL="565238" indent="-282619" lvl="1">
              <a:lnSpc>
                <a:spcPts val="4345"/>
              </a:lnSpc>
              <a:buFont typeface="Arial"/>
              <a:buChar char="•"/>
            </a:pPr>
            <a:r>
              <a:rPr lang="en-US" sz="2618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Revenue &amp; Order Trends</a:t>
            </a:r>
          </a:p>
          <a:p>
            <a:pPr algn="l" marL="565238" indent="-282619" lvl="1">
              <a:lnSpc>
                <a:spcPts val="4345"/>
              </a:lnSpc>
              <a:buFont typeface="Arial"/>
              <a:buChar char="•"/>
            </a:pPr>
            <a:r>
              <a:rPr lang="en-US" sz="2618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Rating and Review Analysis</a:t>
            </a:r>
          </a:p>
          <a:p>
            <a:pPr algn="l" marL="565238" indent="-282619" lvl="1">
              <a:lnSpc>
                <a:spcPts val="4345"/>
              </a:lnSpc>
              <a:buFont typeface="Arial"/>
              <a:buChar char="•"/>
            </a:pPr>
            <a:r>
              <a:rPr lang="en-US" sz="2618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Top Product Categories</a:t>
            </a:r>
          </a:p>
          <a:p>
            <a:pPr algn="l" marL="565238" indent="-282619" lvl="1">
              <a:lnSpc>
                <a:spcPts val="4345"/>
              </a:lnSpc>
              <a:buFont typeface="Arial"/>
              <a:buChar char="•"/>
            </a:pPr>
            <a:r>
              <a:rPr lang="en-US" sz="2618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Recommendations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332736" y="3096108"/>
            <a:ext cx="712352" cy="6466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45"/>
              </a:lnSpc>
            </a:pPr>
            <a:r>
              <a:rPr lang="en-US" sz="2618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01</a:t>
            </a:r>
          </a:p>
          <a:p>
            <a:pPr algn="r">
              <a:lnSpc>
                <a:spcPts val="4345"/>
              </a:lnSpc>
            </a:pPr>
            <a:r>
              <a:rPr lang="en-US" sz="2618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02</a:t>
            </a:r>
          </a:p>
          <a:p>
            <a:pPr algn="r">
              <a:lnSpc>
                <a:spcPts val="4345"/>
              </a:lnSpc>
            </a:pPr>
            <a:r>
              <a:rPr lang="en-US" sz="2618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03</a:t>
            </a:r>
          </a:p>
          <a:p>
            <a:pPr algn="r">
              <a:lnSpc>
                <a:spcPts val="4345"/>
              </a:lnSpc>
            </a:pPr>
            <a:r>
              <a:rPr lang="en-US" sz="2618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04</a:t>
            </a:r>
          </a:p>
          <a:p>
            <a:pPr algn="r">
              <a:lnSpc>
                <a:spcPts val="4345"/>
              </a:lnSpc>
            </a:pPr>
            <a:r>
              <a:rPr lang="en-US" sz="2618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05</a:t>
            </a:r>
          </a:p>
          <a:p>
            <a:pPr algn="r">
              <a:lnSpc>
                <a:spcPts val="4345"/>
              </a:lnSpc>
            </a:pPr>
            <a:r>
              <a:rPr lang="en-US" sz="2618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06</a:t>
            </a:r>
          </a:p>
          <a:p>
            <a:pPr algn="r">
              <a:lnSpc>
                <a:spcPts val="4345"/>
              </a:lnSpc>
            </a:pPr>
            <a:r>
              <a:rPr lang="en-US" sz="2618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07</a:t>
            </a:r>
          </a:p>
          <a:p>
            <a:pPr algn="r">
              <a:lnSpc>
                <a:spcPts val="4345"/>
              </a:lnSpc>
            </a:pPr>
            <a:r>
              <a:rPr lang="en-US" sz="2618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08</a:t>
            </a:r>
          </a:p>
          <a:p>
            <a:pPr algn="r">
              <a:lnSpc>
                <a:spcPts val="4345"/>
              </a:lnSpc>
            </a:pPr>
            <a:r>
              <a:rPr lang="en-US" b="true" sz="2618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09</a:t>
            </a:r>
          </a:p>
          <a:p>
            <a:pPr algn="r">
              <a:lnSpc>
                <a:spcPts val="4345"/>
              </a:lnSpc>
            </a:pPr>
            <a:r>
              <a:rPr lang="en-US" b="true" sz="2618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10</a:t>
            </a:r>
          </a:p>
          <a:p>
            <a:pPr algn="r">
              <a:lnSpc>
                <a:spcPts val="4345"/>
              </a:lnSpc>
            </a:pPr>
            <a:r>
              <a:rPr lang="en-US" b="true" sz="2618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11</a:t>
            </a:r>
          </a:p>
          <a:p>
            <a:pPr algn="r">
              <a:lnSpc>
                <a:spcPts val="4345"/>
              </a:lnSpc>
            </a:pPr>
            <a:r>
              <a:rPr lang="en-US" b="true" sz="2618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2778327" y="8993721"/>
            <a:ext cx="12710840" cy="1184047"/>
          </a:xfrm>
          <a:custGeom>
            <a:avLst/>
            <a:gdLst/>
            <a:ahLst/>
            <a:cxnLst/>
            <a:rect r="r" b="b" t="t" l="l"/>
            <a:pathLst>
              <a:path h="1184047" w="12710840">
                <a:moveTo>
                  <a:pt x="0" y="0"/>
                </a:moveTo>
                <a:lnTo>
                  <a:pt x="12710840" y="0"/>
                </a:lnTo>
                <a:lnTo>
                  <a:pt x="12710840" y="1184047"/>
                </a:lnTo>
                <a:lnTo>
                  <a:pt x="0" y="1184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2086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4491629"/>
            <a:chOff x="0" y="0"/>
            <a:chExt cx="4816593" cy="11829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182980"/>
            </a:xfrm>
            <a:custGeom>
              <a:avLst/>
              <a:gdLst/>
              <a:ahLst/>
              <a:cxnLst/>
              <a:rect r="r" b="b" t="t" l="l"/>
              <a:pathLst>
                <a:path h="118298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82980"/>
                  </a:lnTo>
                  <a:lnTo>
                    <a:pt x="0" y="1182980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816593" cy="12020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18288000" cy="4491629"/>
          </a:xfrm>
          <a:custGeom>
            <a:avLst/>
            <a:gdLst/>
            <a:ahLst/>
            <a:cxnLst/>
            <a:rect r="r" b="b" t="t" l="l"/>
            <a:pathLst>
              <a:path h="4491629" w="18288000">
                <a:moveTo>
                  <a:pt x="0" y="0"/>
                </a:moveTo>
                <a:lnTo>
                  <a:pt x="18288000" y="0"/>
                </a:lnTo>
                <a:lnTo>
                  <a:pt x="18288000" y="4491629"/>
                </a:lnTo>
                <a:lnTo>
                  <a:pt x="0" y="44916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-35480" r="0" b="-94223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778327" y="2245814"/>
            <a:ext cx="12731346" cy="6747907"/>
            <a:chOff x="0" y="0"/>
            <a:chExt cx="3353112" cy="177722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53112" cy="1777226"/>
            </a:xfrm>
            <a:custGeom>
              <a:avLst/>
              <a:gdLst/>
              <a:ahLst/>
              <a:cxnLst/>
              <a:rect r="r" b="b" t="t" l="l"/>
              <a:pathLst>
                <a:path h="1777226" w="3353112">
                  <a:moveTo>
                    <a:pt x="15202" y="0"/>
                  </a:moveTo>
                  <a:lnTo>
                    <a:pt x="3337909" y="0"/>
                  </a:lnTo>
                  <a:cubicBezTo>
                    <a:pt x="3341941" y="0"/>
                    <a:pt x="3345808" y="1602"/>
                    <a:pt x="3348659" y="4453"/>
                  </a:cubicBezTo>
                  <a:cubicBezTo>
                    <a:pt x="3351510" y="7304"/>
                    <a:pt x="3353112" y="11171"/>
                    <a:pt x="3353112" y="15202"/>
                  </a:cubicBezTo>
                  <a:lnTo>
                    <a:pt x="3353112" y="1762024"/>
                  </a:lnTo>
                  <a:cubicBezTo>
                    <a:pt x="3353112" y="1766056"/>
                    <a:pt x="3351510" y="1769923"/>
                    <a:pt x="3348659" y="1772774"/>
                  </a:cubicBezTo>
                  <a:cubicBezTo>
                    <a:pt x="3345808" y="1775625"/>
                    <a:pt x="3341941" y="1777226"/>
                    <a:pt x="3337909" y="1777226"/>
                  </a:cubicBezTo>
                  <a:lnTo>
                    <a:pt x="15202" y="1777226"/>
                  </a:lnTo>
                  <a:cubicBezTo>
                    <a:pt x="11171" y="1777226"/>
                    <a:pt x="7304" y="1775625"/>
                    <a:pt x="4453" y="1772774"/>
                  </a:cubicBezTo>
                  <a:cubicBezTo>
                    <a:pt x="1602" y="1769923"/>
                    <a:pt x="0" y="1766056"/>
                    <a:pt x="0" y="1762024"/>
                  </a:cubicBezTo>
                  <a:lnTo>
                    <a:pt x="0" y="15202"/>
                  </a:lnTo>
                  <a:cubicBezTo>
                    <a:pt x="0" y="11171"/>
                    <a:pt x="1602" y="7304"/>
                    <a:pt x="4453" y="4453"/>
                  </a:cubicBezTo>
                  <a:cubicBezTo>
                    <a:pt x="7304" y="1602"/>
                    <a:pt x="11171" y="0"/>
                    <a:pt x="15202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3353112" cy="1796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113923" y="9258300"/>
            <a:ext cx="327444" cy="32744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5648108" y="9258300"/>
            <a:ext cx="327444" cy="32744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5161723" y="9258300"/>
            <a:ext cx="327444" cy="327444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3568603" y="5550174"/>
            <a:ext cx="11150794" cy="2941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3062" indent="-266531" lvl="1">
              <a:lnSpc>
                <a:spcPts val="3950"/>
              </a:lnSpc>
              <a:buFont typeface="Arial"/>
              <a:buChar char="•"/>
            </a:pPr>
            <a:r>
              <a:rPr lang="en-US" sz="246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G</a:t>
            </a:r>
            <a:r>
              <a:rPr lang="en-US" sz="246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oal: Derive business insights from e-commerce data using SQL &amp; Power BI.</a:t>
            </a:r>
          </a:p>
          <a:p>
            <a:pPr algn="l" marL="533062" indent="-266531" lvl="1">
              <a:lnSpc>
                <a:spcPts val="3950"/>
              </a:lnSpc>
              <a:buFont typeface="Arial"/>
              <a:buChar char="•"/>
            </a:pPr>
            <a:r>
              <a:rPr lang="en-US" sz="246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Duration: Sept 2016 – Oct 2018</a:t>
            </a:r>
          </a:p>
          <a:p>
            <a:pPr algn="l" marL="533062" indent="-266531" lvl="1">
              <a:lnSpc>
                <a:spcPts val="3950"/>
              </a:lnSpc>
              <a:buFont typeface="Arial"/>
              <a:buChar char="•"/>
            </a:pPr>
            <a:r>
              <a:rPr lang="en-US" sz="246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Data: 7 Tables – Customers, Orders, Payments, Products, Reviews, Sellers, Order Items</a:t>
            </a:r>
          </a:p>
          <a:p>
            <a:pPr algn="ctr">
              <a:lnSpc>
                <a:spcPts val="395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4915329" y="2774179"/>
            <a:ext cx="8457342" cy="2369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2"/>
              </a:lnSpc>
            </a:pPr>
            <a:r>
              <a:rPr lang="en-US" b="true" sz="6844" spc="-136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Project Objective &amp;</a:t>
            </a:r>
          </a:p>
          <a:p>
            <a:pPr algn="ctr" marL="0" indent="0" lvl="0">
              <a:lnSpc>
                <a:spcPts val="9582"/>
              </a:lnSpc>
              <a:spcBef>
                <a:spcPct val="0"/>
              </a:spcBef>
            </a:pPr>
            <a:r>
              <a:rPr lang="en-US" b="true" sz="6844" spc="-136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Dataset Overview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686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816593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-69634" r="0" b="-6740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94300" y="3675559"/>
            <a:ext cx="3293700" cy="6611441"/>
          </a:xfrm>
          <a:custGeom>
            <a:avLst/>
            <a:gdLst/>
            <a:ahLst/>
            <a:cxnLst/>
            <a:rect r="r" b="b" t="t" l="l"/>
            <a:pathLst>
              <a:path h="6611441" w="3293700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-2364371" y="-2474096"/>
            <a:ext cx="5578401" cy="557840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56350" y="3876969"/>
            <a:ext cx="1010697" cy="101069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856034" y="3348832"/>
            <a:ext cx="8575931" cy="3086100"/>
            <a:chOff x="0" y="0"/>
            <a:chExt cx="2258681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58682" cy="812800"/>
            </a:xfrm>
            <a:custGeom>
              <a:avLst/>
              <a:gdLst/>
              <a:ahLst/>
              <a:cxnLst/>
              <a:rect r="r" b="b" t="t" l="l"/>
              <a:pathLst>
                <a:path h="812800" w="2258682">
                  <a:moveTo>
                    <a:pt x="37013" y="0"/>
                  </a:moveTo>
                  <a:lnTo>
                    <a:pt x="2221669" y="0"/>
                  </a:lnTo>
                  <a:cubicBezTo>
                    <a:pt x="2231485" y="0"/>
                    <a:pt x="2240899" y="3900"/>
                    <a:pt x="2247841" y="10841"/>
                  </a:cubicBezTo>
                  <a:cubicBezTo>
                    <a:pt x="2254782" y="17782"/>
                    <a:pt x="2258682" y="27196"/>
                    <a:pt x="2258682" y="37013"/>
                  </a:cubicBezTo>
                  <a:lnTo>
                    <a:pt x="2258682" y="775787"/>
                  </a:lnTo>
                  <a:cubicBezTo>
                    <a:pt x="2258682" y="796229"/>
                    <a:pt x="2242110" y="812800"/>
                    <a:pt x="2221669" y="812800"/>
                  </a:cubicBezTo>
                  <a:lnTo>
                    <a:pt x="37013" y="812800"/>
                  </a:lnTo>
                  <a:cubicBezTo>
                    <a:pt x="27196" y="812800"/>
                    <a:pt x="17782" y="808900"/>
                    <a:pt x="10841" y="801959"/>
                  </a:cubicBezTo>
                  <a:cubicBezTo>
                    <a:pt x="3900" y="795018"/>
                    <a:pt x="0" y="785604"/>
                    <a:pt x="0" y="775787"/>
                  </a:cubicBezTo>
                  <a:lnTo>
                    <a:pt x="0" y="37013"/>
                  </a:lnTo>
                  <a:cubicBezTo>
                    <a:pt x="0" y="27196"/>
                    <a:pt x="3900" y="17782"/>
                    <a:pt x="10841" y="10841"/>
                  </a:cubicBezTo>
                  <a:cubicBezTo>
                    <a:pt x="17782" y="3900"/>
                    <a:pt x="27196" y="0"/>
                    <a:pt x="37013" y="0"/>
                  </a:cubicBezTo>
                  <a:close/>
                </a:path>
              </a:pathLst>
            </a:custGeom>
            <a:solidFill>
              <a:srgbClr val="106861"/>
            </a:solidFill>
            <a:ln w="666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2258681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4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6073565" y="8019658"/>
            <a:ext cx="1612100" cy="1612100"/>
          </a:xfrm>
          <a:custGeom>
            <a:avLst/>
            <a:gdLst/>
            <a:ahLst/>
            <a:cxnLst/>
            <a:rect r="r" b="b" t="t" l="l"/>
            <a:pathLst>
              <a:path h="1612100" w="1612100">
                <a:moveTo>
                  <a:pt x="0" y="0"/>
                </a:moveTo>
                <a:lnTo>
                  <a:pt x="1612100" y="0"/>
                </a:lnTo>
                <a:lnTo>
                  <a:pt x="1612100" y="1612100"/>
                </a:lnTo>
                <a:lnTo>
                  <a:pt x="0" y="16121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317592" y="3676944"/>
            <a:ext cx="7694557" cy="200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33"/>
              </a:lnSpc>
              <a:spcBef>
                <a:spcPct val="0"/>
              </a:spcBef>
            </a:pPr>
            <a:r>
              <a:rPr lang="en-US" b="true" sz="11835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SQL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32433" y="-339559"/>
            <a:ext cx="8956821" cy="11772679"/>
            <a:chOff x="0" y="0"/>
            <a:chExt cx="2171400" cy="28540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1400" cy="2854048"/>
            </a:xfrm>
            <a:custGeom>
              <a:avLst/>
              <a:gdLst/>
              <a:ahLst/>
              <a:cxnLst/>
              <a:rect r="r" b="b" t="t" l="l"/>
              <a:pathLst>
                <a:path h="2854048" w="2171400">
                  <a:moveTo>
                    <a:pt x="37167" y="0"/>
                  </a:moveTo>
                  <a:lnTo>
                    <a:pt x="2134233" y="0"/>
                  </a:lnTo>
                  <a:cubicBezTo>
                    <a:pt x="2154760" y="0"/>
                    <a:pt x="2171400" y="16640"/>
                    <a:pt x="2171400" y="37167"/>
                  </a:cubicBezTo>
                  <a:lnTo>
                    <a:pt x="2171400" y="2816880"/>
                  </a:lnTo>
                  <a:cubicBezTo>
                    <a:pt x="2171400" y="2826738"/>
                    <a:pt x="2167484" y="2836192"/>
                    <a:pt x="2160514" y="2843162"/>
                  </a:cubicBezTo>
                  <a:cubicBezTo>
                    <a:pt x="2153544" y="2850132"/>
                    <a:pt x="2144090" y="2854048"/>
                    <a:pt x="2134233" y="2854048"/>
                  </a:cubicBezTo>
                  <a:lnTo>
                    <a:pt x="37167" y="2854048"/>
                  </a:lnTo>
                  <a:cubicBezTo>
                    <a:pt x="27310" y="2854048"/>
                    <a:pt x="17856" y="2850132"/>
                    <a:pt x="10886" y="2843162"/>
                  </a:cubicBezTo>
                  <a:cubicBezTo>
                    <a:pt x="3916" y="2836192"/>
                    <a:pt x="0" y="2826738"/>
                    <a:pt x="0" y="2816880"/>
                  </a:cubicBezTo>
                  <a:lnTo>
                    <a:pt x="0" y="37167"/>
                  </a:lnTo>
                  <a:cubicBezTo>
                    <a:pt x="0" y="27310"/>
                    <a:pt x="3916" y="17856"/>
                    <a:pt x="10886" y="10886"/>
                  </a:cubicBezTo>
                  <a:cubicBezTo>
                    <a:pt x="17856" y="3916"/>
                    <a:pt x="27310" y="0"/>
                    <a:pt x="37167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171400" cy="28730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909817" cy="727854"/>
          </a:xfrm>
          <a:custGeom>
            <a:avLst/>
            <a:gdLst/>
            <a:ahLst/>
            <a:cxnLst/>
            <a:rect r="r" b="b" t="t" l="l"/>
            <a:pathLst>
              <a:path h="727854" w="909817">
                <a:moveTo>
                  <a:pt x="0" y="0"/>
                </a:moveTo>
                <a:lnTo>
                  <a:pt x="909817" y="0"/>
                </a:lnTo>
                <a:lnTo>
                  <a:pt x="909817" y="727854"/>
                </a:lnTo>
                <a:lnTo>
                  <a:pt x="0" y="7278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9832433" y="-339559"/>
            <a:ext cx="8735127" cy="6811477"/>
            <a:chOff x="0" y="0"/>
            <a:chExt cx="6350000" cy="49516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49873" cy="4979162"/>
            </a:xfrm>
            <a:custGeom>
              <a:avLst/>
              <a:gdLst/>
              <a:ahLst/>
              <a:cxnLst/>
              <a:rect r="r" b="b" t="t" l="l"/>
              <a:pathLst>
                <a:path h="4979162" w="6349873">
                  <a:moveTo>
                    <a:pt x="292100" y="0"/>
                  </a:moveTo>
                  <a:cubicBezTo>
                    <a:pt x="131445" y="0"/>
                    <a:pt x="0" y="131445"/>
                    <a:pt x="0" y="292100"/>
                  </a:cubicBezTo>
                  <a:lnTo>
                    <a:pt x="0" y="3332480"/>
                  </a:lnTo>
                  <a:cubicBezTo>
                    <a:pt x="0" y="3493135"/>
                    <a:pt x="128397" y="3652520"/>
                    <a:pt x="285369" y="3686683"/>
                  </a:cubicBezTo>
                  <a:lnTo>
                    <a:pt x="6064504" y="4944999"/>
                  </a:lnTo>
                  <a:cubicBezTo>
                    <a:pt x="6221476" y="4979162"/>
                    <a:pt x="6349873" y="4875657"/>
                    <a:pt x="6349873" y="4715002"/>
                  </a:cubicBezTo>
                  <a:lnTo>
                    <a:pt x="6349873" y="292100"/>
                  </a:lnTo>
                  <a:cubicBezTo>
                    <a:pt x="6349873" y="131445"/>
                    <a:pt x="6218428" y="0"/>
                    <a:pt x="6057773" y="0"/>
                  </a:cubicBezTo>
                  <a:lnTo>
                    <a:pt x="292100" y="0"/>
                  </a:lnTo>
                  <a:close/>
                </a:path>
              </a:pathLst>
            </a:custGeom>
            <a:blipFill>
              <a:blip r:embed="rId4"/>
              <a:stretch>
                <a:fillRect l="-8447" t="0" r="-8447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0334905" y="5642237"/>
            <a:ext cx="2264637" cy="1659361"/>
          </a:xfrm>
          <a:custGeom>
            <a:avLst/>
            <a:gdLst/>
            <a:ahLst/>
            <a:cxnLst/>
            <a:rect r="r" b="b" t="t" l="l"/>
            <a:pathLst>
              <a:path h="1659361" w="2264637">
                <a:moveTo>
                  <a:pt x="0" y="0"/>
                </a:moveTo>
                <a:lnTo>
                  <a:pt x="2264637" y="0"/>
                </a:lnTo>
                <a:lnTo>
                  <a:pt x="2264637" y="1659362"/>
                </a:lnTo>
                <a:lnTo>
                  <a:pt x="0" y="16593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994575"/>
            <a:ext cx="10481510" cy="808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44"/>
              </a:lnSpc>
              <a:spcBef>
                <a:spcPct val="0"/>
              </a:spcBef>
            </a:pPr>
            <a:r>
              <a:rPr lang="en-US" b="true" sz="4746" spc="-94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Total Revenue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262200"/>
            <a:ext cx="8243463" cy="599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56"/>
              </a:lnSpc>
            </a:pPr>
            <a:r>
              <a:rPr lang="en-US" b="true" sz="2453" spc="39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</a:t>
            </a:r>
            <a:r>
              <a:rPr lang="en-US" b="true" sz="2453" spc="39" strike="noStrike" u="non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ow much total money has the platform made so far, and how has it changed over time?</a:t>
            </a:r>
          </a:p>
          <a:p>
            <a:pPr algn="l">
              <a:lnSpc>
                <a:spcPts val="3656"/>
              </a:lnSpc>
            </a:pPr>
          </a:p>
          <a:p>
            <a:pPr algn="l" marL="973215" indent="-324405" lvl="2">
              <a:lnSpc>
                <a:spcPts val="3358"/>
              </a:lnSpc>
              <a:buFont typeface="Arial"/>
              <a:buChar char="⚬"/>
            </a:pPr>
            <a:r>
              <a:rPr lang="en-US" sz="2253" spc="36" strike="noStrike" u="none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Monthly Revenue Insights (Sep 2016 – Oct 2018) </a:t>
            </a:r>
          </a:p>
          <a:p>
            <a:pPr algn="l" marL="973215" indent="-324405" lvl="2">
              <a:lnSpc>
                <a:spcPts val="3358"/>
              </a:lnSpc>
              <a:buFont typeface="Arial"/>
              <a:buChar char="⚬"/>
            </a:pPr>
            <a:r>
              <a:rPr lang="en-US" sz="2253" spc="36" strike="noStrike" u="none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Total Revenue: ₹16M+</a:t>
            </a:r>
          </a:p>
          <a:p>
            <a:pPr algn="l" marL="973215" indent="-324405" lvl="2">
              <a:lnSpc>
                <a:spcPts val="3358"/>
              </a:lnSpc>
              <a:buFont typeface="Arial"/>
              <a:buChar char="⚬"/>
            </a:pPr>
            <a:r>
              <a:rPr lang="en-US" sz="2253" spc="36" strike="noStrike" u="none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 Launch Phase: Sep–Dec 2016 (very low revenue)</a:t>
            </a:r>
          </a:p>
          <a:p>
            <a:pPr algn="l" marL="973215" indent="-324405" lvl="2">
              <a:lnSpc>
                <a:spcPts val="3358"/>
              </a:lnSpc>
              <a:buFont typeface="Arial"/>
              <a:buChar char="⚬"/>
            </a:pPr>
            <a:r>
              <a:rPr lang="en-US" sz="2253" spc="36" strike="noStrike" u="none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Growth Phase: Jan 2017 – Aug 2018 (stable growth, ~₹1M/month )</a:t>
            </a:r>
          </a:p>
          <a:p>
            <a:pPr algn="l" marL="973215" indent="-324405" lvl="2">
              <a:lnSpc>
                <a:spcPts val="3358"/>
              </a:lnSpc>
              <a:buFont typeface="Arial"/>
              <a:buChar char="⚬"/>
            </a:pPr>
            <a:r>
              <a:rPr lang="en-US" sz="2253" spc="36" strike="noStrike" u="none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Peak Revenue: Apr 2018 (₹1.16M)</a:t>
            </a:r>
          </a:p>
          <a:p>
            <a:pPr algn="l" marL="973215" indent="-324405" lvl="2">
              <a:lnSpc>
                <a:spcPts val="3358"/>
              </a:lnSpc>
              <a:buFont typeface="Arial"/>
              <a:buChar char="⚬"/>
            </a:pPr>
            <a:r>
              <a:rPr lang="en-US" sz="2253" spc="36" strike="noStrike" u="none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Sharp Drop: Sep–Oct 2018 (~99% fall) – likely data cutoff or shutdown</a:t>
            </a:r>
          </a:p>
          <a:p>
            <a:pPr algn="l" marL="973215" indent="-324405" lvl="2">
              <a:lnSpc>
                <a:spcPts val="3358"/>
              </a:lnSpc>
              <a:buFont typeface="Arial"/>
              <a:buChar char="⚬"/>
            </a:pPr>
            <a:r>
              <a:rPr lang="en-US" sz="2253" spc="36" strike="noStrike" u="none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Seasonal Spike: Nov 2017 &amp; early 2018 show high sales (likely festive impact)</a:t>
            </a:r>
          </a:p>
          <a:p>
            <a:pPr algn="l" marL="0" indent="0" lvl="0">
              <a:lnSpc>
                <a:spcPts val="3656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650504" y="6614320"/>
            <a:ext cx="6608796" cy="1937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44"/>
              </a:lnSpc>
            </a:pPr>
            <a:r>
              <a:rPr lang="en-US" b="true" sz="3502" i="true" spc="35">
                <a:solidFill>
                  <a:srgbClr val="F8F8F8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Business Insight :</a:t>
            </a:r>
          </a:p>
          <a:p>
            <a:pPr algn="l">
              <a:lnSpc>
                <a:spcPts val="4604"/>
              </a:lnSpc>
            </a:pPr>
            <a:r>
              <a:rPr lang="en-US" b="true" sz="2502" i="true" spc="25">
                <a:solidFill>
                  <a:srgbClr val="F8F8F8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Seasonal spikes (festive), declining trend in late 2018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86052" y="1339543"/>
            <a:ext cx="6064231" cy="2452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69"/>
              </a:lnSpc>
              <a:spcBef>
                <a:spcPct val="0"/>
              </a:spcBef>
            </a:pPr>
            <a:r>
              <a:rPr lang="en-US" b="true" sz="4692" spc="-93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Popular Product Categories</a:t>
            </a:r>
          </a:p>
          <a:p>
            <a:pPr algn="l" marL="0" indent="0" lvl="0">
              <a:lnSpc>
                <a:spcPts val="6569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386052" y="3603294"/>
            <a:ext cx="6064231" cy="172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1"/>
              </a:lnSpc>
            </a:pPr>
            <a:r>
              <a:rPr lang="en-US" sz="2314" b="true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Which product categories are the most popular, and how do their sales numbers compare?</a:t>
            </a:r>
          </a:p>
          <a:p>
            <a:pPr algn="l" marL="0" indent="0" lvl="0">
              <a:lnSpc>
                <a:spcPts val="3471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-1997137" y="7075637"/>
            <a:ext cx="5578401" cy="557840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684175" y="7005833"/>
            <a:ext cx="452472" cy="45247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017929" y="-2533783"/>
            <a:ext cx="5002094" cy="500209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>
                <a:alpha val="32941"/>
              </a:srgbClr>
            </a:solidFill>
            <a:ln w="742950" cap="sq">
              <a:solidFill>
                <a:srgbClr val="106861">
                  <a:alpha val="32941"/>
                </a:srgbClr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-10800000">
            <a:off x="9028187" y="3444554"/>
            <a:ext cx="5128563" cy="381636"/>
          </a:xfrm>
          <a:custGeom>
            <a:avLst/>
            <a:gdLst/>
            <a:ahLst/>
            <a:cxnLst/>
            <a:rect r="r" b="b" t="t" l="l"/>
            <a:pathLst>
              <a:path h="381636" w="5128563">
                <a:moveTo>
                  <a:pt x="0" y="0"/>
                </a:moveTo>
                <a:lnTo>
                  <a:pt x="5128564" y="0"/>
                </a:lnTo>
                <a:lnTo>
                  <a:pt x="5128564" y="381637"/>
                </a:lnTo>
                <a:lnTo>
                  <a:pt x="0" y="381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286352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8921546" y="1425268"/>
            <a:ext cx="5334876" cy="2086085"/>
            <a:chOff x="0" y="0"/>
            <a:chExt cx="1234628" cy="48277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34628" cy="482774"/>
            </a:xfrm>
            <a:custGeom>
              <a:avLst/>
              <a:gdLst/>
              <a:ahLst/>
              <a:cxnLst/>
              <a:rect r="r" b="b" t="t" l="l"/>
              <a:pathLst>
                <a:path h="482774" w="1234628">
                  <a:moveTo>
                    <a:pt x="46438" y="0"/>
                  </a:moveTo>
                  <a:lnTo>
                    <a:pt x="1188190" y="0"/>
                  </a:lnTo>
                  <a:cubicBezTo>
                    <a:pt x="1213837" y="0"/>
                    <a:pt x="1234628" y="20791"/>
                    <a:pt x="1234628" y="46438"/>
                  </a:cubicBezTo>
                  <a:lnTo>
                    <a:pt x="1234628" y="436336"/>
                  </a:lnTo>
                  <a:cubicBezTo>
                    <a:pt x="1234628" y="461983"/>
                    <a:pt x="1213837" y="482774"/>
                    <a:pt x="1188190" y="482774"/>
                  </a:cubicBezTo>
                  <a:lnTo>
                    <a:pt x="46438" y="482774"/>
                  </a:lnTo>
                  <a:cubicBezTo>
                    <a:pt x="20791" y="482774"/>
                    <a:pt x="0" y="461983"/>
                    <a:pt x="0" y="436336"/>
                  </a:cubicBezTo>
                  <a:lnTo>
                    <a:pt x="0" y="46438"/>
                  </a:lnTo>
                  <a:cubicBezTo>
                    <a:pt x="0" y="20791"/>
                    <a:pt x="20791" y="0"/>
                    <a:pt x="46438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234628" cy="520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307532" y="1878174"/>
            <a:ext cx="1228028" cy="1226514"/>
            <a:chOff x="0" y="0"/>
            <a:chExt cx="323431" cy="32303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23431" cy="323032"/>
            </a:xfrm>
            <a:custGeom>
              <a:avLst/>
              <a:gdLst/>
              <a:ahLst/>
              <a:cxnLst/>
              <a:rect r="r" b="b" t="t" l="l"/>
              <a:pathLst>
                <a:path h="323032" w="323431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076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535560" y="1792500"/>
            <a:ext cx="4489204" cy="1309154"/>
            <a:chOff x="0" y="0"/>
            <a:chExt cx="5985605" cy="1745539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826203"/>
              <a:ext cx="5985605" cy="9193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33"/>
                </a:lnSpc>
                <a:spcBef>
                  <a:spcPct val="0"/>
                </a:spcBef>
              </a:pPr>
              <a:r>
                <a:rPr lang="en-US" sz="2213">
                  <a:solidFill>
                    <a:srgbClr val="231F2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Bed, Table &amp; Bath (10,953 orders) – daily essentials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-19050"/>
              <a:ext cx="5467352" cy="5064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45"/>
                </a:lnSpc>
                <a:spcBef>
                  <a:spcPct val="0"/>
                </a:spcBef>
              </a:pPr>
              <a:r>
                <a:rPr lang="en-US" b="true" sz="2457">
                  <a:solidFill>
                    <a:srgbClr val="33323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Most Ordered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-10800000">
            <a:off x="9028187" y="5940727"/>
            <a:ext cx="5128563" cy="381636"/>
          </a:xfrm>
          <a:custGeom>
            <a:avLst/>
            <a:gdLst/>
            <a:ahLst/>
            <a:cxnLst/>
            <a:rect r="r" b="b" t="t" l="l"/>
            <a:pathLst>
              <a:path h="381636" w="5128563">
                <a:moveTo>
                  <a:pt x="0" y="0"/>
                </a:moveTo>
                <a:lnTo>
                  <a:pt x="5128564" y="0"/>
                </a:lnTo>
                <a:lnTo>
                  <a:pt x="5128564" y="381637"/>
                </a:lnTo>
                <a:lnTo>
                  <a:pt x="0" y="381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286352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8921546" y="3921441"/>
            <a:ext cx="5334876" cy="2086085"/>
            <a:chOff x="0" y="0"/>
            <a:chExt cx="1234628" cy="48277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34628" cy="482774"/>
            </a:xfrm>
            <a:custGeom>
              <a:avLst/>
              <a:gdLst/>
              <a:ahLst/>
              <a:cxnLst/>
              <a:rect r="r" b="b" t="t" l="l"/>
              <a:pathLst>
                <a:path h="482774" w="1234628">
                  <a:moveTo>
                    <a:pt x="46438" y="0"/>
                  </a:moveTo>
                  <a:lnTo>
                    <a:pt x="1188190" y="0"/>
                  </a:lnTo>
                  <a:cubicBezTo>
                    <a:pt x="1213837" y="0"/>
                    <a:pt x="1234628" y="20791"/>
                    <a:pt x="1234628" y="46438"/>
                  </a:cubicBezTo>
                  <a:lnTo>
                    <a:pt x="1234628" y="436336"/>
                  </a:lnTo>
                  <a:cubicBezTo>
                    <a:pt x="1234628" y="461983"/>
                    <a:pt x="1213837" y="482774"/>
                    <a:pt x="1188190" y="482774"/>
                  </a:cubicBezTo>
                  <a:lnTo>
                    <a:pt x="46438" y="482774"/>
                  </a:lnTo>
                  <a:cubicBezTo>
                    <a:pt x="20791" y="482774"/>
                    <a:pt x="0" y="461983"/>
                    <a:pt x="0" y="436336"/>
                  </a:cubicBezTo>
                  <a:lnTo>
                    <a:pt x="0" y="46438"/>
                  </a:lnTo>
                  <a:cubicBezTo>
                    <a:pt x="0" y="20791"/>
                    <a:pt x="20791" y="0"/>
                    <a:pt x="46438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234628" cy="520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8307532" y="4374347"/>
            <a:ext cx="1228028" cy="1226514"/>
            <a:chOff x="0" y="0"/>
            <a:chExt cx="323431" cy="32303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23431" cy="323032"/>
            </a:xfrm>
            <a:custGeom>
              <a:avLst/>
              <a:gdLst/>
              <a:ahLst/>
              <a:cxnLst/>
              <a:rect r="r" b="b" t="t" l="l"/>
              <a:pathLst>
                <a:path h="323032" w="323431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076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8520301" y="4492659"/>
            <a:ext cx="943649" cy="943649"/>
          </a:xfrm>
          <a:custGeom>
            <a:avLst/>
            <a:gdLst/>
            <a:ahLst/>
            <a:cxnLst/>
            <a:rect r="r" b="b" t="t" l="l"/>
            <a:pathLst>
              <a:path h="943649" w="943649">
                <a:moveTo>
                  <a:pt x="0" y="0"/>
                </a:moveTo>
                <a:lnTo>
                  <a:pt x="943649" y="0"/>
                </a:lnTo>
                <a:lnTo>
                  <a:pt x="943649" y="943649"/>
                </a:lnTo>
                <a:lnTo>
                  <a:pt x="0" y="9436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1" id="31"/>
          <p:cNvSpPr/>
          <p:nvPr/>
        </p:nvSpPr>
        <p:spPr>
          <a:xfrm flipH="false" flipV="false" rot="-10800000">
            <a:off x="9028187" y="8598825"/>
            <a:ext cx="5128563" cy="381636"/>
          </a:xfrm>
          <a:custGeom>
            <a:avLst/>
            <a:gdLst/>
            <a:ahLst/>
            <a:cxnLst/>
            <a:rect r="r" b="b" t="t" l="l"/>
            <a:pathLst>
              <a:path h="381636" w="5128563">
                <a:moveTo>
                  <a:pt x="0" y="0"/>
                </a:moveTo>
                <a:lnTo>
                  <a:pt x="5128564" y="0"/>
                </a:lnTo>
                <a:lnTo>
                  <a:pt x="5128564" y="381636"/>
                </a:lnTo>
                <a:lnTo>
                  <a:pt x="0" y="381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286352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8921546" y="6579539"/>
            <a:ext cx="5334876" cy="2086085"/>
            <a:chOff x="0" y="0"/>
            <a:chExt cx="1234628" cy="482774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34628" cy="482774"/>
            </a:xfrm>
            <a:custGeom>
              <a:avLst/>
              <a:gdLst/>
              <a:ahLst/>
              <a:cxnLst/>
              <a:rect r="r" b="b" t="t" l="l"/>
              <a:pathLst>
                <a:path h="482774" w="1234628">
                  <a:moveTo>
                    <a:pt x="46438" y="0"/>
                  </a:moveTo>
                  <a:lnTo>
                    <a:pt x="1188190" y="0"/>
                  </a:lnTo>
                  <a:cubicBezTo>
                    <a:pt x="1213837" y="0"/>
                    <a:pt x="1234628" y="20791"/>
                    <a:pt x="1234628" y="46438"/>
                  </a:cubicBezTo>
                  <a:lnTo>
                    <a:pt x="1234628" y="436336"/>
                  </a:lnTo>
                  <a:cubicBezTo>
                    <a:pt x="1234628" y="461983"/>
                    <a:pt x="1213837" y="482774"/>
                    <a:pt x="1188190" y="482774"/>
                  </a:cubicBezTo>
                  <a:lnTo>
                    <a:pt x="46438" y="482774"/>
                  </a:lnTo>
                  <a:cubicBezTo>
                    <a:pt x="20791" y="482774"/>
                    <a:pt x="0" y="461983"/>
                    <a:pt x="0" y="436336"/>
                  </a:cubicBezTo>
                  <a:lnTo>
                    <a:pt x="0" y="46438"/>
                  </a:lnTo>
                  <a:cubicBezTo>
                    <a:pt x="0" y="20791"/>
                    <a:pt x="20791" y="0"/>
                    <a:pt x="46438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1234628" cy="520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8307532" y="7032444"/>
            <a:ext cx="1228028" cy="1226514"/>
            <a:chOff x="0" y="0"/>
            <a:chExt cx="323431" cy="32303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323431" cy="323032"/>
            </a:xfrm>
            <a:custGeom>
              <a:avLst/>
              <a:gdLst/>
              <a:ahLst/>
              <a:cxnLst/>
              <a:rect r="r" b="b" t="t" l="l"/>
              <a:pathLst>
                <a:path h="323032" w="323431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076"/>
                </a:lnSpc>
              </a:pPr>
            </a:p>
          </p:txBody>
        </p:sp>
      </p:grpSp>
      <p:sp>
        <p:nvSpPr>
          <p:cNvPr name="Freeform 38" id="38"/>
          <p:cNvSpPr/>
          <p:nvPr/>
        </p:nvSpPr>
        <p:spPr>
          <a:xfrm flipH="false" flipV="false" rot="0">
            <a:off x="8571284" y="7189139"/>
            <a:ext cx="841683" cy="852533"/>
          </a:xfrm>
          <a:custGeom>
            <a:avLst/>
            <a:gdLst/>
            <a:ahLst/>
            <a:cxnLst/>
            <a:rect r="r" b="b" t="t" l="l"/>
            <a:pathLst>
              <a:path h="852533" w="841683">
                <a:moveTo>
                  <a:pt x="0" y="0"/>
                </a:moveTo>
                <a:lnTo>
                  <a:pt x="841683" y="0"/>
                </a:lnTo>
                <a:lnTo>
                  <a:pt x="841683" y="852533"/>
                </a:lnTo>
                <a:lnTo>
                  <a:pt x="0" y="8525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9" id="39"/>
          <p:cNvSpPr/>
          <p:nvPr/>
        </p:nvSpPr>
        <p:spPr>
          <a:xfrm flipH="false" flipV="false" rot="0">
            <a:off x="8571284" y="2050422"/>
            <a:ext cx="841683" cy="841683"/>
          </a:xfrm>
          <a:custGeom>
            <a:avLst/>
            <a:gdLst/>
            <a:ahLst/>
            <a:cxnLst/>
            <a:rect r="r" b="b" t="t" l="l"/>
            <a:pathLst>
              <a:path h="841683" w="841683">
                <a:moveTo>
                  <a:pt x="0" y="0"/>
                </a:moveTo>
                <a:lnTo>
                  <a:pt x="841683" y="0"/>
                </a:lnTo>
                <a:lnTo>
                  <a:pt x="841683" y="841682"/>
                </a:lnTo>
                <a:lnTo>
                  <a:pt x="0" y="8416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0" id="40"/>
          <p:cNvGrpSpPr/>
          <p:nvPr/>
        </p:nvGrpSpPr>
        <p:grpSpPr>
          <a:xfrm rot="0">
            <a:off x="4809335" y="8388753"/>
            <a:ext cx="1183417" cy="1183417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9535560" y="4309906"/>
            <a:ext cx="4489204" cy="1309154"/>
            <a:chOff x="0" y="0"/>
            <a:chExt cx="5985605" cy="1745539"/>
          </a:xfrm>
        </p:grpSpPr>
        <p:sp>
          <p:nvSpPr>
            <p:cNvPr name="TextBox 44" id="44"/>
            <p:cNvSpPr txBox="true"/>
            <p:nvPr/>
          </p:nvSpPr>
          <p:spPr>
            <a:xfrm rot="0">
              <a:off x="0" y="826203"/>
              <a:ext cx="5985605" cy="9193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33"/>
                </a:lnSpc>
                <a:spcBef>
                  <a:spcPct val="0"/>
                </a:spcBef>
              </a:pPr>
              <a:r>
                <a:rPr lang="en-US" sz="2213">
                  <a:solidFill>
                    <a:srgbClr val="231F2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Beauty &amp; Health (₹1.23M) – high-value products</a:t>
              </a:r>
            </a:p>
          </p:txBody>
        </p:sp>
        <p:sp>
          <p:nvSpPr>
            <p:cNvPr name="TextBox 45" id="45"/>
            <p:cNvSpPr txBox="true"/>
            <p:nvPr/>
          </p:nvSpPr>
          <p:spPr>
            <a:xfrm rot="0">
              <a:off x="0" y="-19050"/>
              <a:ext cx="5467352" cy="5064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45"/>
                </a:lnSpc>
              </a:pPr>
              <a:r>
                <a:rPr lang="en-US" sz="2457" b="true">
                  <a:solidFill>
                    <a:srgbClr val="33323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Top Revenue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9535560" y="6791792"/>
            <a:ext cx="4489204" cy="1661579"/>
            <a:chOff x="0" y="0"/>
            <a:chExt cx="5985605" cy="2215439"/>
          </a:xfrm>
        </p:grpSpPr>
        <p:sp>
          <p:nvSpPr>
            <p:cNvPr name="TextBox 47" id="47"/>
            <p:cNvSpPr txBox="true"/>
            <p:nvPr/>
          </p:nvSpPr>
          <p:spPr>
            <a:xfrm rot="0">
              <a:off x="0" y="826203"/>
              <a:ext cx="5985605" cy="1389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33"/>
                </a:lnSpc>
                <a:spcBef>
                  <a:spcPct val="0"/>
                </a:spcBef>
              </a:pPr>
              <a:r>
                <a:rPr lang="en-US" sz="2213">
                  <a:solidFill>
                    <a:srgbClr val="231F2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Fewer orders (5,859), but high revenue (₹1.16M) – premium items. </a:t>
              </a:r>
            </a:p>
          </p:txBody>
        </p:sp>
        <p:sp>
          <p:nvSpPr>
            <p:cNvPr name="TextBox 48" id="48"/>
            <p:cNvSpPr txBox="true"/>
            <p:nvPr/>
          </p:nvSpPr>
          <p:spPr>
            <a:xfrm rot="0">
              <a:off x="0" y="-19050"/>
              <a:ext cx="5467352" cy="5064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45"/>
                </a:lnSpc>
                <a:spcBef>
                  <a:spcPct val="0"/>
                </a:spcBef>
              </a:pPr>
              <a:r>
                <a:rPr lang="en-US" b="true" sz="2457">
                  <a:solidFill>
                    <a:srgbClr val="33323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Watches &amp; Gifts</a:t>
              </a:r>
            </a:p>
          </p:txBody>
        </p:sp>
      </p:grpSp>
      <p:sp>
        <p:nvSpPr>
          <p:cNvPr name="TextBox 49" id="49"/>
          <p:cNvSpPr txBox="true"/>
          <p:nvPr/>
        </p:nvSpPr>
        <p:spPr>
          <a:xfrm rot="0">
            <a:off x="1386052" y="5283937"/>
            <a:ext cx="6064231" cy="1610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2"/>
              </a:lnSpc>
            </a:pPr>
            <a:r>
              <a:rPr lang="en-US" b="true" sz="2702" i="true" spc="27">
                <a:solidFill>
                  <a:srgbClr val="123D33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Business Insight :</a:t>
            </a:r>
          </a:p>
          <a:p>
            <a:pPr algn="l">
              <a:lnSpc>
                <a:spcPts val="4052"/>
              </a:lnSpc>
            </a:pPr>
            <a:r>
              <a:rPr lang="en-US" b="true" sz="2202" i="true" spc="22">
                <a:solidFill>
                  <a:srgbClr val="123D33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Seasonal spikes (festive), declining trend in late 2018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049727" y="4347082"/>
            <a:ext cx="3128394" cy="4911218"/>
            <a:chOff x="0" y="0"/>
            <a:chExt cx="2041606" cy="32050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1606" cy="3205087"/>
            </a:xfrm>
            <a:custGeom>
              <a:avLst/>
              <a:gdLst/>
              <a:ahLst/>
              <a:cxnLst/>
              <a:rect r="r" b="b" t="t" l="l"/>
              <a:pathLst>
                <a:path h="3205087" w="2041606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3125895"/>
                  </a:lnTo>
                  <a:cubicBezTo>
                    <a:pt x="2041606" y="3146898"/>
                    <a:pt x="2033263" y="3167041"/>
                    <a:pt x="2018411" y="3181892"/>
                  </a:cubicBezTo>
                  <a:cubicBezTo>
                    <a:pt x="2003560" y="3196743"/>
                    <a:pt x="1983418" y="3205087"/>
                    <a:pt x="1962415" y="3205087"/>
                  </a:cubicBezTo>
                  <a:lnTo>
                    <a:pt x="79191" y="3205087"/>
                  </a:lnTo>
                  <a:cubicBezTo>
                    <a:pt x="58188" y="3205087"/>
                    <a:pt x="38046" y="3196743"/>
                    <a:pt x="23195" y="3181892"/>
                  </a:cubicBezTo>
                  <a:cubicBezTo>
                    <a:pt x="8343" y="3167041"/>
                    <a:pt x="0" y="3146898"/>
                    <a:pt x="0" y="3125895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41606" cy="32431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540734" y="4347082"/>
            <a:ext cx="2146380" cy="1000429"/>
          </a:xfrm>
          <a:custGeom>
            <a:avLst/>
            <a:gdLst/>
            <a:ahLst/>
            <a:cxnLst/>
            <a:rect r="r" b="b" t="t" l="l"/>
            <a:pathLst>
              <a:path h="1000429" w="2146380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-10800000">
            <a:off x="5561122" y="4347082"/>
            <a:ext cx="3128394" cy="4911218"/>
            <a:chOff x="0" y="0"/>
            <a:chExt cx="2041606" cy="320508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41606" cy="3205087"/>
            </a:xfrm>
            <a:custGeom>
              <a:avLst/>
              <a:gdLst/>
              <a:ahLst/>
              <a:cxnLst/>
              <a:rect r="r" b="b" t="t" l="l"/>
              <a:pathLst>
                <a:path h="3205087" w="2041606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3125895"/>
                  </a:lnTo>
                  <a:cubicBezTo>
                    <a:pt x="2041606" y="3146898"/>
                    <a:pt x="2033263" y="3167041"/>
                    <a:pt x="2018411" y="3181892"/>
                  </a:cubicBezTo>
                  <a:cubicBezTo>
                    <a:pt x="2003560" y="3196743"/>
                    <a:pt x="1983418" y="3205087"/>
                    <a:pt x="1962415" y="3205087"/>
                  </a:cubicBezTo>
                  <a:lnTo>
                    <a:pt x="79191" y="3205087"/>
                  </a:lnTo>
                  <a:cubicBezTo>
                    <a:pt x="58188" y="3205087"/>
                    <a:pt x="38046" y="3196743"/>
                    <a:pt x="23195" y="3181892"/>
                  </a:cubicBezTo>
                  <a:cubicBezTo>
                    <a:pt x="8343" y="3167041"/>
                    <a:pt x="0" y="3146898"/>
                    <a:pt x="0" y="3125895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41606" cy="32431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052129" y="4347082"/>
            <a:ext cx="2146380" cy="1000429"/>
          </a:xfrm>
          <a:custGeom>
            <a:avLst/>
            <a:gdLst/>
            <a:ahLst/>
            <a:cxnLst/>
            <a:rect r="r" b="b" t="t" l="l"/>
            <a:pathLst>
              <a:path h="1000429" w="2146380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0" id="10"/>
          <p:cNvGrpSpPr/>
          <p:nvPr/>
        </p:nvGrpSpPr>
        <p:grpSpPr>
          <a:xfrm rot="-10800000">
            <a:off x="9070516" y="4347082"/>
            <a:ext cx="3128394" cy="4911218"/>
            <a:chOff x="0" y="0"/>
            <a:chExt cx="2041606" cy="320508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41606" cy="3205087"/>
            </a:xfrm>
            <a:custGeom>
              <a:avLst/>
              <a:gdLst/>
              <a:ahLst/>
              <a:cxnLst/>
              <a:rect r="r" b="b" t="t" l="l"/>
              <a:pathLst>
                <a:path h="3205087" w="2041606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3125895"/>
                  </a:lnTo>
                  <a:cubicBezTo>
                    <a:pt x="2041606" y="3146898"/>
                    <a:pt x="2033263" y="3167041"/>
                    <a:pt x="2018411" y="3181892"/>
                  </a:cubicBezTo>
                  <a:cubicBezTo>
                    <a:pt x="2003560" y="3196743"/>
                    <a:pt x="1983418" y="3205087"/>
                    <a:pt x="1962415" y="3205087"/>
                  </a:cubicBezTo>
                  <a:lnTo>
                    <a:pt x="79191" y="3205087"/>
                  </a:lnTo>
                  <a:cubicBezTo>
                    <a:pt x="58188" y="3205087"/>
                    <a:pt x="38046" y="3196743"/>
                    <a:pt x="23195" y="3181892"/>
                  </a:cubicBezTo>
                  <a:cubicBezTo>
                    <a:pt x="8343" y="3167041"/>
                    <a:pt x="0" y="3146898"/>
                    <a:pt x="0" y="3125895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041606" cy="32431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9561522" y="4347082"/>
            <a:ext cx="2146380" cy="1000429"/>
          </a:xfrm>
          <a:custGeom>
            <a:avLst/>
            <a:gdLst/>
            <a:ahLst/>
            <a:cxnLst/>
            <a:rect r="r" b="b" t="t" l="l"/>
            <a:pathLst>
              <a:path h="1000429" w="2146380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4592460" y="2868946"/>
            <a:ext cx="3695540" cy="7418054"/>
          </a:xfrm>
          <a:custGeom>
            <a:avLst/>
            <a:gdLst/>
            <a:ahLst/>
            <a:cxnLst/>
            <a:rect r="r" b="b" t="t" l="l"/>
            <a:pathLst>
              <a:path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5" id="15"/>
          <p:cNvGrpSpPr/>
          <p:nvPr/>
        </p:nvGrpSpPr>
        <p:grpSpPr>
          <a:xfrm rot="-10800000">
            <a:off x="12581910" y="4347082"/>
            <a:ext cx="3128394" cy="4911218"/>
            <a:chOff x="0" y="0"/>
            <a:chExt cx="2041606" cy="32050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41606" cy="3205087"/>
            </a:xfrm>
            <a:custGeom>
              <a:avLst/>
              <a:gdLst/>
              <a:ahLst/>
              <a:cxnLst/>
              <a:rect r="r" b="b" t="t" l="l"/>
              <a:pathLst>
                <a:path h="3205087" w="2041606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3125895"/>
                  </a:lnTo>
                  <a:cubicBezTo>
                    <a:pt x="2041606" y="3146898"/>
                    <a:pt x="2033263" y="3167041"/>
                    <a:pt x="2018411" y="3181892"/>
                  </a:cubicBezTo>
                  <a:cubicBezTo>
                    <a:pt x="2003560" y="3196743"/>
                    <a:pt x="1983418" y="3205087"/>
                    <a:pt x="1962415" y="3205087"/>
                  </a:cubicBezTo>
                  <a:lnTo>
                    <a:pt x="79191" y="3205087"/>
                  </a:lnTo>
                  <a:cubicBezTo>
                    <a:pt x="58188" y="3205087"/>
                    <a:pt x="38046" y="3196743"/>
                    <a:pt x="23195" y="3181892"/>
                  </a:cubicBezTo>
                  <a:cubicBezTo>
                    <a:pt x="8343" y="3167041"/>
                    <a:pt x="0" y="3146898"/>
                    <a:pt x="0" y="3125895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041606" cy="32431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3072917" y="4347082"/>
            <a:ext cx="2146380" cy="1000429"/>
          </a:xfrm>
          <a:custGeom>
            <a:avLst/>
            <a:gdLst/>
            <a:ahLst/>
            <a:cxnLst/>
            <a:rect r="r" b="b" t="t" l="l"/>
            <a:pathLst>
              <a:path h="1000429" w="2146380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2095642" y="2054763"/>
            <a:ext cx="11689135" cy="1776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78"/>
              </a:lnSpc>
            </a:pPr>
            <a:r>
              <a:rPr lang="en-US" sz="5127" spc="-102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Average Spend &amp; Payment Type</a:t>
            </a:r>
          </a:p>
          <a:p>
            <a:pPr algn="l">
              <a:lnSpc>
                <a:spcPts val="7178"/>
              </a:lnSpc>
            </a:pPr>
          </a:p>
        </p:txBody>
      </p:sp>
      <p:sp>
        <p:nvSpPr>
          <p:cNvPr name="Freeform 20" id="20"/>
          <p:cNvSpPr/>
          <p:nvPr/>
        </p:nvSpPr>
        <p:spPr>
          <a:xfrm flipH="false" flipV="false" rot="-10800000">
            <a:off x="-465877" y="-4635036"/>
            <a:ext cx="3695540" cy="7418054"/>
          </a:xfrm>
          <a:custGeom>
            <a:avLst/>
            <a:gdLst/>
            <a:ahLst/>
            <a:cxnLst/>
            <a:rect r="r" b="b" t="t" l="l"/>
            <a:pathLst>
              <a:path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3145467" y="5281571"/>
            <a:ext cx="958330" cy="958330"/>
          </a:xfrm>
          <a:custGeom>
            <a:avLst/>
            <a:gdLst/>
            <a:ahLst/>
            <a:cxnLst/>
            <a:rect r="r" b="b" t="t" l="l"/>
            <a:pathLst>
              <a:path h="958330" w="958330">
                <a:moveTo>
                  <a:pt x="0" y="0"/>
                </a:moveTo>
                <a:lnTo>
                  <a:pt x="958330" y="0"/>
                </a:lnTo>
                <a:lnTo>
                  <a:pt x="958330" y="958330"/>
                </a:lnTo>
                <a:lnTo>
                  <a:pt x="0" y="9583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6679811" y="5337617"/>
            <a:ext cx="846239" cy="846239"/>
          </a:xfrm>
          <a:custGeom>
            <a:avLst/>
            <a:gdLst/>
            <a:ahLst/>
            <a:cxnLst/>
            <a:rect r="r" b="b" t="t" l="l"/>
            <a:pathLst>
              <a:path h="846239" w="846239">
                <a:moveTo>
                  <a:pt x="0" y="0"/>
                </a:moveTo>
                <a:lnTo>
                  <a:pt x="846239" y="0"/>
                </a:lnTo>
                <a:lnTo>
                  <a:pt x="846239" y="846239"/>
                </a:lnTo>
                <a:lnTo>
                  <a:pt x="0" y="8462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0203662" y="5306452"/>
            <a:ext cx="877404" cy="877404"/>
          </a:xfrm>
          <a:custGeom>
            <a:avLst/>
            <a:gdLst/>
            <a:ahLst/>
            <a:cxnLst/>
            <a:rect r="r" b="b" t="t" l="l"/>
            <a:pathLst>
              <a:path h="877404" w="877404">
                <a:moveTo>
                  <a:pt x="0" y="0"/>
                </a:moveTo>
                <a:lnTo>
                  <a:pt x="877403" y="0"/>
                </a:lnTo>
                <a:lnTo>
                  <a:pt x="877403" y="877404"/>
                </a:lnTo>
                <a:lnTo>
                  <a:pt x="0" y="8774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3672577" y="5281571"/>
            <a:ext cx="902285" cy="902285"/>
          </a:xfrm>
          <a:custGeom>
            <a:avLst/>
            <a:gdLst/>
            <a:ahLst/>
            <a:cxnLst/>
            <a:rect r="r" b="b" t="t" l="l"/>
            <a:pathLst>
              <a:path h="902285" w="902285">
                <a:moveTo>
                  <a:pt x="0" y="0"/>
                </a:moveTo>
                <a:lnTo>
                  <a:pt x="902284" y="0"/>
                </a:lnTo>
                <a:lnTo>
                  <a:pt x="902284" y="902285"/>
                </a:lnTo>
                <a:lnTo>
                  <a:pt x="0" y="9022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2222390" y="6653433"/>
            <a:ext cx="2738293" cy="690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27"/>
              </a:lnSpc>
            </a:pPr>
            <a:r>
              <a:rPr lang="en-US" sz="1884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Overall average order amount: 154.1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122795" y="4419191"/>
            <a:ext cx="937482" cy="595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5"/>
              </a:lnSpc>
              <a:spcBef>
                <a:spcPct val="0"/>
              </a:spcBef>
            </a:pPr>
            <a:r>
              <a:rPr lang="en-US" b="true" sz="3824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733784" y="6193381"/>
            <a:ext cx="2738293" cy="2804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27"/>
              </a:lnSpc>
              <a:spcBef>
                <a:spcPct val="0"/>
              </a:spcBef>
            </a:pPr>
            <a:r>
              <a:rPr lang="en-US" sz="1884" strike="noStrike" u="none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Credit </a:t>
            </a:r>
            <a:r>
              <a:rPr lang="en-US" sz="1884" strike="noStrike" u="none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c</a:t>
            </a:r>
            <a:r>
              <a:rPr lang="en-US" sz="1884" strike="noStrike" u="none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ards </a:t>
            </a:r>
            <a:r>
              <a:rPr lang="en-US" sz="1884" strike="noStrike" u="none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generally </a:t>
            </a:r>
            <a:r>
              <a:rPr lang="en-US" sz="1884" strike="noStrike" u="none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dominate </a:t>
            </a:r>
            <a:r>
              <a:rPr lang="en-US" sz="1884" strike="noStrike" u="none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a</a:t>
            </a:r>
            <a:r>
              <a:rPr lang="en-US" sz="1884" strike="noStrike" u="none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vera</a:t>
            </a:r>
            <a:r>
              <a:rPr lang="en-US" sz="1884" strike="noStrike" u="none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ge</a:t>
            </a:r>
            <a:r>
              <a:rPr lang="en-US" sz="1884" strike="noStrike" u="none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 spend</a:t>
            </a:r>
            <a:r>
              <a:rPr lang="en-US" sz="1884" strike="noStrike" u="none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 but vouchers outperform credit cards </a:t>
            </a:r>
            <a:r>
              <a:rPr lang="en-US" sz="1884" strike="noStrike" u="none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in</a:t>
            </a:r>
            <a:r>
              <a:rPr lang="en-US" sz="1884" strike="noStrike" u="none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 specific cate</a:t>
            </a:r>
            <a:r>
              <a:rPr lang="en-US" sz="1884" strike="noStrike" u="none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g</a:t>
            </a:r>
            <a:r>
              <a:rPr lang="en-US" sz="1884" strike="noStrike" u="none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ories (e.g., Music Instruments, PCS, Women’s Fashion).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634189" y="4419191"/>
            <a:ext cx="937482" cy="595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5"/>
              </a:lnSpc>
              <a:spcBef>
                <a:spcPct val="0"/>
              </a:spcBef>
            </a:pPr>
            <a:r>
              <a:rPr lang="en-US" b="true" sz="3824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266567" y="6653433"/>
            <a:ext cx="2738293" cy="2099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27"/>
              </a:lnSpc>
              <a:spcBef>
                <a:spcPct val="0"/>
              </a:spcBef>
            </a:pPr>
            <a:r>
              <a:rPr lang="en-US" sz="1884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D</a:t>
            </a:r>
            <a:r>
              <a:rPr lang="en-US" sz="1884" strike="noStrike" u="none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e</a:t>
            </a:r>
            <a:r>
              <a:rPr lang="en-US" sz="1884" strike="noStrike" u="none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bit ca</a:t>
            </a:r>
            <a:r>
              <a:rPr lang="en-US" sz="1884" strike="noStrike" u="none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r</a:t>
            </a:r>
            <a:r>
              <a:rPr lang="en-US" sz="1884" strike="noStrike" u="none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d</a:t>
            </a:r>
            <a:r>
              <a:rPr lang="en-US" sz="1884" strike="noStrike" u="none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s </a:t>
            </a:r>
            <a:r>
              <a:rPr lang="en-US" sz="1884" strike="noStrike" u="none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s</a:t>
            </a:r>
            <a:r>
              <a:rPr lang="en-US" sz="1884" strike="noStrike" u="none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o</a:t>
            </a:r>
            <a:r>
              <a:rPr lang="en-US" sz="1884" strike="noStrike" u="none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me</a:t>
            </a:r>
            <a:r>
              <a:rPr lang="en-US" sz="1884" strike="noStrike" u="none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t</a:t>
            </a:r>
            <a:r>
              <a:rPr lang="en-US" sz="1884" strike="noStrike" u="none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imes l</a:t>
            </a:r>
            <a:r>
              <a:rPr lang="en-US" sz="1884" strike="noStrike" u="none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e</a:t>
            </a:r>
            <a:r>
              <a:rPr lang="en-US" sz="1884" strike="noStrike" u="none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ad</a:t>
            </a:r>
            <a:r>
              <a:rPr lang="en-US" sz="1884" strike="noStrike" u="none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 in spe</a:t>
            </a:r>
            <a:r>
              <a:rPr lang="en-US" sz="1884" strike="noStrike" u="none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nd </a:t>
            </a:r>
            <a:r>
              <a:rPr lang="en-US" sz="1884" strike="noStrike" u="none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f</a:t>
            </a:r>
            <a:r>
              <a:rPr lang="en-US" sz="1884" strike="noStrike" u="none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or n</a:t>
            </a:r>
            <a:r>
              <a:rPr lang="en-US" sz="1884" strike="noStrike" u="none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ic</a:t>
            </a:r>
            <a:r>
              <a:rPr lang="en-US" sz="1884" strike="noStrike" u="none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he</a:t>
            </a:r>
            <a:r>
              <a:rPr lang="en-US" sz="1884" strike="noStrike" u="none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1884" strike="noStrike" u="none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cat</a:t>
            </a:r>
            <a:r>
              <a:rPr lang="en-US" sz="1884" strike="noStrike" u="none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eg</a:t>
            </a:r>
            <a:r>
              <a:rPr lang="en-US" sz="1884" strike="noStrike" u="none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ori</a:t>
            </a:r>
            <a:r>
              <a:rPr lang="en-US" sz="1884" strike="noStrike" u="none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e</a:t>
            </a:r>
            <a:r>
              <a:rPr lang="en-US" sz="1884" strike="noStrike" u="none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s like Air Co</a:t>
            </a:r>
            <a:r>
              <a:rPr lang="en-US" sz="1884" strike="noStrike" u="none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n</a:t>
            </a:r>
            <a:r>
              <a:rPr lang="en-US" sz="1884" strike="noStrike" u="none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di</a:t>
            </a:r>
            <a:r>
              <a:rPr lang="en-US" sz="1884" strike="noStrike" u="none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t</a:t>
            </a:r>
            <a:r>
              <a:rPr lang="en-US" sz="1884" strike="noStrike" u="none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ioning and Fixed Telephony.</a:t>
            </a:r>
          </a:p>
          <a:p>
            <a:pPr algn="ctr" marL="0" indent="0" lvl="0">
              <a:lnSpc>
                <a:spcPts val="2827"/>
              </a:lnSpc>
              <a:spcBef>
                <a:spcPct val="0"/>
              </a:spcBef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10143583" y="4419191"/>
            <a:ext cx="937482" cy="595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5"/>
              </a:lnSpc>
              <a:spcBef>
                <a:spcPct val="0"/>
              </a:spcBef>
            </a:pPr>
            <a:r>
              <a:rPr lang="en-US" b="true" sz="3824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754573" y="6653433"/>
            <a:ext cx="2738293" cy="2099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27"/>
              </a:lnSpc>
              <a:spcBef>
                <a:spcPct val="0"/>
              </a:spcBef>
            </a:pPr>
            <a:r>
              <a:rPr lang="en-US" sz="1884" strike="noStrike" u="none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1884" strike="noStrike" u="none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Boleto generally ranks third or fourth but still shows competitive spends in categories like Agriculture and PCS.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654978" y="4419191"/>
            <a:ext cx="937482" cy="595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5"/>
              </a:lnSpc>
              <a:spcBef>
                <a:spcPct val="0"/>
              </a:spcBef>
            </a:pPr>
            <a:r>
              <a:rPr lang="en-US" b="true" sz="3824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04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095642" y="3053081"/>
            <a:ext cx="10658931" cy="1230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1"/>
              </a:lnSpc>
            </a:pPr>
            <a:r>
              <a:rPr lang="en-US" sz="2200" b="true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What is the average amount spent per order, and how does it vary by category or payment method?</a:t>
            </a:r>
          </a:p>
          <a:p>
            <a:pPr algn="l" marL="0" indent="0" lvl="0">
              <a:lnSpc>
                <a:spcPts val="3301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83899" y="869455"/>
            <a:ext cx="16920201" cy="8796706"/>
            <a:chOff x="0" y="0"/>
            <a:chExt cx="4456349" cy="23168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56349" cy="2316828"/>
            </a:xfrm>
            <a:custGeom>
              <a:avLst/>
              <a:gdLst/>
              <a:ahLst/>
              <a:cxnLst/>
              <a:rect r="r" b="b" t="t" l="l"/>
              <a:pathLst>
                <a:path h="2316828" w="4456349">
                  <a:moveTo>
                    <a:pt x="11439" y="0"/>
                  </a:moveTo>
                  <a:lnTo>
                    <a:pt x="4444910" y="0"/>
                  </a:lnTo>
                  <a:cubicBezTo>
                    <a:pt x="4447944" y="0"/>
                    <a:pt x="4450854" y="1205"/>
                    <a:pt x="4452999" y="3350"/>
                  </a:cubicBezTo>
                  <a:cubicBezTo>
                    <a:pt x="4455144" y="5496"/>
                    <a:pt x="4456349" y="8405"/>
                    <a:pt x="4456349" y="11439"/>
                  </a:cubicBezTo>
                  <a:lnTo>
                    <a:pt x="4456349" y="2305389"/>
                  </a:lnTo>
                  <a:cubicBezTo>
                    <a:pt x="4456349" y="2308423"/>
                    <a:pt x="4455144" y="2311332"/>
                    <a:pt x="4452999" y="2313478"/>
                  </a:cubicBezTo>
                  <a:cubicBezTo>
                    <a:pt x="4450854" y="2315623"/>
                    <a:pt x="4447944" y="2316828"/>
                    <a:pt x="4444910" y="2316828"/>
                  </a:cubicBezTo>
                  <a:lnTo>
                    <a:pt x="11439" y="2316828"/>
                  </a:lnTo>
                  <a:cubicBezTo>
                    <a:pt x="8405" y="2316828"/>
                    <a:pt x="5496" y="2315623"/>
                    <a:pt x="3350" y="2313478"/>
                  </a:cubicBezTo>
                  <a:cubicBezTo>
                    <a:pt x="1205" y="2311332"/>
                    <a:pt x="0" y="2308423"/>
                    <a:pt x="0" y="2305389"/>
                  </a:cubicBezTo>
                  <a:lnTo>
                    <a:pt x="0" y="11439"/>
                  </a:lnTo>
                  <a:cubicBezTo>
                    <a:pt x="0" y="8405"/>
                    <a:pt x="1205" y="5496"/>
                    <a:pt x="3350" y="3350"/>
                  </a:cubicBezTo>
                  <a:cubicBezTo>
                    <a:pt x="5496" y="1205"/>
                    <a:pt x="8405" y="0"/>
                    <a:pt x="11439" y="0"/>
                  </a:cubicBezTo>
                  <a:close/>
                </a:path>
              </a:pathLst>
            </a:custGeom>
            <a:solidFill>
              <a:srgbClr val="FDFBFB">
                <a:alpha val="9882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456349" cy="23358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27902" y="1597213"/>
            <a:ext cx="8721434" cy="1768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78"/>
              </a:lnSpc>
            </a:pPr>
            <a:r>
              <a:rPr lang="en-US" sz="5127" spc="-102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Seller Activity Over Time </a:t>
            </a:r>
          </a:p>
          <a:p>
            <a:pPr algn="l" marL="0" indent="0" lvl="0">
              <a:lnSpc>
                <a:spcPts val="7178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351969" y="2574792"/>
            <a:ext cx="8697367" cy="1230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1"/>
              </a:lnSpc>
            </a:pPr>
            <a:r>
              <a:rPr lang="en-US" sz="2200" b="true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How many active sellers are there, and how does this number trend?</a:t>
            </a:r>
          </a:p>
          <a:p>
            <a:pPr algn="l" marL="0" indent="0" lvl="0">
              <a:lnSpc>
                <a:spcPts val="3301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2025680" y="3805388"/>
            <a:ext cx="5982675" cy="1462420"/>
            <a:chOff x="0" y="0"/>
            <a:chExt cx="1384545" cy="3384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84545" cy="338442"/>
            </a:xfrm>
            <a:custGeom>
              <a:avLst/>
              <a:gdLst/>
              <a:ahLst/>
              <a:cxnLst/>
              <a:rect r="r" b="b" t="t" l="l"/>
              <a:pathLst>
                <a:path h="338442" w="1384545">
                  <a:moveTo>
                    <a:pt x="41410" y="0"/>
                  </a:moveTo>
                  <a:lnTo>
                    <a:pt x="1343135" y="0"/>
                  </a:lnTo>
                  <a:cubicBezTo>
                    <a:pt x="1354118" y="0"/>
                    <a:pt x="1364650" y="4363"/>
                    <a:pt x="1372416" y="12129"/>
                  </a:cubicBezTo>
                  <a:cubicBezTo>
                    <a:pt x="1380182" y="19894"/>
                    <a:pt x="1384545" y="30427"/>
                    <a:pt x="1384545" y="41410"/>
                  </a:cubicBezTo>
                  <a:lnTo>
                    <a:pt x="1384545" y="297032"/>
                  </a:lnTo>
                  <a:cubicBezTo>
                    <a:pt x="1384545" y="308014"/>
                    <a:pt x="1380182" y="318547"/>
                    <a:pt x="1372416" y="326313"/>
                  </a:cubicBezTo>
                  <a:cubicBezTo>
                    <a:pt x="1364650" y="334079"/>
                    <a:pt x="1354118" y="338442"/>
                    <a:pt x="1343135" y="338442"/>
                  </a:cubicBezTo>
                  <a:lnTo>
                    <a:pt x="41410" y="338442"/>
                  </a:lnTo>
                  <a:cubicBezTo>
                    <a:pt x="30427" y="338442"/>
                    <a:pt x="19894" y="334079"/>
                    <a:pt x="12129" y="326313"/>
                  </a:cubicBezTo>
                  <a:cubicBezTo>
                    <a:pt x="4363" y="318547"/>
                    <a:pt x="0" y="308014"/>
                    <a:pt x="0" y="297032"/>
                  </a:cubicBezTo>
                  <a:lnTo>
                    <a:pt x="0" y="41410"/>
                  </a:lnTo>
                  <a:cubicBezTo>
                    <a:pt x="0" y="30427"/>
                    <a:pt x="4363" y="19894"/>
                    <a:pt x="12129" y="12129"/>
                  </a:cubicBezTo>
                  <a:cubicBezTo>
                    <a:pt x="19894" y="4363"/>
                    <a:pt x="30427" y="0"/>
                    <a:pt x="41410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384545" cy="376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772415" y="4353090"/>
            <a:ext cx="4489204" cy="357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1"/>
              </a:lnSpc>
            </a:pPr>
            <a:r>
              <a:rPr lang="en-US" sz="2313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Total Active Sellers : 3095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025680" y="5609232"/>
            <a:ext cx="5982675" cy="1462420"/>
            <a:chOff x="0" y="0"/>
            <a:chExt cx="1384545" cy="33844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84545" cy="338442"/>
            </a:xfrm>
            <a:custGeom>
              <a:avLst/>
              <a:gdLst/>
              <a:ahLst/>
              <a:cxnLst/>
              <a:rect r="r" b="b" t="t" l="l"/>
              <a:pathLst>
                <a:path h="338442" w="1384545">
                  <a:moveTo>
                    <a:pt x="41410" y="0"/>
                  </a:moveTo>
                  <a:lnTo>
                    <a:pt x="1343135" y="0"/>
                  </a:lnTo>
                  <a:cubicBezTo>
                    <a:pt x="1354118" y="0"/>
                    <a:pt x="1364650" y="4363"/>
                    <a:pt x="1372416" y="12129"/>
                  </a:cubicBezTo>
                  <a:cubicBezTo>
                    <a:pt x="1380182" y="19894"/>
                    <a:pt x="1384545" y="30427"/>
                    <a:pt x="1384545" y="41410"/>
                  </a:cubicBezTo>
                  <a:lnTo>
                    <a:pt x="1384545" y="297032"/>
                  </a:lnTo>
                  <a:cubicBezTo>
                    <a:pt x="1384545" y="308014"/>
                    <a:pt x="1380182" y="318547"/>
                    <a:pt x="1372416" y="326313"/>
                  </a:cubicBezTo>
                  <a:cubicBezTo>
                    <a:pt x="1364650" y="334079"/>
                    <a:pt x="1354118" y="338442"/>
                    <a:pt x="1343135" y="338442"/>
                  </a:cubicBezTo>
                  <a:lnTo>
                    <a:pt x="41410" y="338442"/>
                  </a:lnTo>
                  <a:cubicBezTo>
                    <a:pt x="30427" y="338442"/>
                    <a:pt x="19894" y="334079"/>
                    <a:pt x="12129" y="326313"/>
                  </a:cubicBezTo>
                  <a:cubicBezTo>
                    <a:pt x="4363" y="318547"/>
                    <a:pt x="0" y="308014"/>
                    <a:pt x="0" y="297032"/>
                  </a:cubicBezTo>
                  <a:lnTo>
                    <a:pt x="0" y="41410"/>
                  </a:lnTo>
                  <a:cubicBezTo>
                    <a:pt x="0" y="30427"/>
                    <a:pt x="4363" y="19894"/>
                    <a:pt x="12129" y="12129"/>
                  </a:cubicBezTo>
                  <a:cubicBezTo>
                    <a:pt x="19894" y="4363"/>
                    <a:pt x="30427" y="0"/>
                    <a:pt x="41410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384545" cy="376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025680" y="7413075"/>
            <a:ext cx="5982675" cy="1462420"/>
            <a:chOff x="0" y="0"/>
            <a:chExt cx="1384545" cy="33844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84545" cy="338442"/>
            </a:xfrm>
            <a:custGeom>
              <a:avLst/>
              <a:gdLst/>
              <a:ahLst/>
              <a:cxnLst/>
              <a:rect r="r" b="b" t="t" l="l"/>
              <a:pathLst>
                <a:path h="338442" w="1384545">
                  <a:moveTo>
                    <a:pt x="41410" y="0"/>
                  </a:moveTo>
                  <a:lnTo>
                    <a:pt x="1343135" y="0"/>
                  </a:lnTo>
                  <a:cubicBezTo>
                    <a:pt x="1354118" y="0"/>
                    <a:pt x="1364650" y="4363"/>
                    <a:pt x="1372416" y="12129"/>
                  </a:cubicBezTo>
                  <a:cubicBezTo>
                    <a:pt x="1380182" y="19894"/>
                    <a:pt x="1384545" y="30427"/>
                    <a:pt x="1384545" y="41410"/>
                  </a:cubicBezTo>
                  <a:lnTo>
                    <a:pt x="1384545" y="297032"/>
                  </a:lnTo>
                  <a:cubicBezTo>
                    <a:pt x="1384545" y="308014"/>
                    <a:pt x="1380182" y="318547"/>
                    <a:pt x="1372416" y="326313"/>
                  </a:cubicBezTo>
                  <a:cubicBezTo>
                    <a:pt x="1364650" y="334079"/>
                    <a:pt x="1354118" y="338442"/>
                    <a:pt x="1343135" y="338442"/>
                  </a:cubicBezTo>
                  <a:lnTo>
                    <a:pt x="41410" y="338442"/>
                  </a:lnTo>
                  <a:cubicBezTo>
                    <a:pt x="30427" y="338442"/>
                    <a:pt x="19894" y="334079"/>
                    <a:pt x="12129" y="326313"/>
                  </a:cubicBezTo>
                  <a:cubicBezTo>
                    <a:pt x="4363" y="318547"/>
                    <a:pt x="0" y="308014"/>
                    <a:pt x="0" y="297032"/>
                  </a:cubicBezTo>
                  <a:lnTo>
                    <a:pt x="0" y="41410"/>
                  </a:lnTo>
                  <a:cubicBezTo>
                    <a:pt x="0" y="30427"/>
                    <a:pt x="4363" y="19894"/>
                    <a:pt x="12129" y="12129"/>
                  </a:cubicBezTo>
                  <a:cubicBezTo>
                    <a:pt x="19894" y="4363"/>
                    <a:pt x="30427" y="0"/>
                    <a:pt x="41410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384545" cy="376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210781" y="3805388"/>
            <a:ext cx="5982675" cy="1462420"/>
            <a:chOff x="0" y="0"/>
            <a:chExt cx="1384545" cy="33844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84545" cy="338442"/>
            </a:xfrm>
            <a:custGeom>
              <a:avLst/>
              <a:gdLst/>
              <a:ahLst/>
              <a:cxnLst/>
              <a:rect r="r" b="b" t="t" l="l"/>
              <a:pathLst>
                <a:path h="338442" w="1384545">
                  <a:moveTo>
                    <a:pt x="41410" y="0"/>
                  </a:moveTo>
                  <a:lnTo>
                    <a:pt x="1343135" y="0"/>
                  </a:lnTo>
                  <a:cubicBezTo>
                    <a:pt x="1354118" y="0"/>
                    <a:pt x="1364650" y="4363"/>
                    <a:pt x="1372416" y="12129"/>
                  </a:cubicBezTo>
                  <a:cubicBezTo>
                    <a:pt x="1380182" y="19894"/>
                    <a:pt x="1384545" y="30427"/>
                    <a:pt x="1384545" y="41410"/>
                  </a:cubicBezTo>
                  <a:lnTo>
                    <a:pt x="1384545" y="297032"/>
                  </a:lnTo>
                  <a:cubicBezTo>
                    <a:pt x="1384545" y="308014"/>
                    <a:pt x="1380182" y="318547"/>
                    <a:pt x="1372416" y="326313"/>
                  </a:cubicBezTo>
                  <a:cubicBezTo>
                    <a:pt x="1364650" y="334079"/>
                    <a:pt x="1354118" y="338442"/>
                    <a:pt x="1343135" y="338442"/>
                  </a:cubicBezTo>
                  <a:lnTo>
                    <a:pt x="41410" y="338442"/>
                  </a:lnTo>
                  <a:cubicBezTo>
                    <a:pt x="30427" y="338442"/>
                    <a:pt x="19894" y="334079"/>
                    <a:pt x="12129" y="326313"/>
                  </a:cubicBezTo>
                  <a:cubicBezTo>
                    <a:pt x="4363" y="318547"/>
                    <a:pt x="0" y="308014"/>
                    <a:pt x="0" y="297032"/>
                  </a:cubicBezTo>
                  <a:lnTo>
                    <a:pt x="0" y="41410"/>
                  </a:lnTo>
                  <a:cubicBezTo>
                    <a:pt x="0" y="30427"/>
                    <a:pt x="4363" y="19894"/>
                    <a:pt x="12129" y="12129"/>
                  </a:cubicBezTo>
                  <a:cubicBezTo>
                    <a:pt x="19894" y="4363"/>
                    <a:pt x="30427" y="0"/>
                    <a:pt x="41410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384545" cy="376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210781" y="5609232"/>
            <a:ext cx="5982675" cy="1462420"/>
            <a:chOff x="0" y="0"/>
            <a:chExt cx="1384545" cy="33844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384545" cy="338442"/>
            </a:xfrm>
            <a:custGeom>
              <a:avLst/>
              <a:gdLst/>
              <a:ahLst/>
              <a:cxnLst/>
              <a:rect r="r" b="b" t="t" l="l"/>
              <a:pathLst>
                <a:path h="338442" w="1384545">
                  <a:moveTo>
                    <a:pt x="41410" y="0"/>
                  </a:moveTo>
                  <a:lnTo>
                    <a:pt x="1343135" y="0"/>
                  </a:lnTo>
                  <a:cubicBezTo>
                    <a:pt x="1354118" y="0"/>
                    <a:pt x="1364650" y="4363"/>
                    <a:pt x="1372416" y="12129"/>
                  </a:cubicBezTo>
                  <a:cubicBezTo>
                    <a:pt x="1380182" y="19894"/>
                    <a:pt x="1384545" y="30427"/>
                    <a:pt x="1384545" y="41410"/>
                  </a:cubicBezTo>
                  <a:lnTo>
                    <a:pt x="1384545" y="297032"/>
                  </a:lnTo>
                  <a:cubicBezTo>
                    <a:pt x="1384545" y="308014"/>
                    <a:pt x="1380182" y="318547"/>
                    <a:pt x="1372416" y="326313"/>
                  </a:cubicBezTo>
                  <a:cubicBezTo>
                    <a:pt x="1364650" y="334079"/>
                    <a:pt x="1354118" y="338442"/>
                    <a:pt x="1343135" y="338442"/>
                  </a:cubicBezTo>
                  <a:lnTo>
                    <a:pt x="41410" y="338442"/>
                  </a:lnTo>
                  <a:cubicBezTo>
                    <a:pt x="30427" y="338442"/>
                    <a:pt x="19894" y="334079"/>
                    <a:pt x="12129" y="326313"/>
                  </a:cubicBezTo>
                  <a:cubicBezTo>
                    <a:pt x="4363" y="318547"/>
                    <a:pt x="0" y="308014"/>
                    <a:pt x="0" y="297032"/>
                  </a:cubicBezTo>
                  <a:lnTo>
                    <a:pt x="0" y="41410"/>
                  </a:lnTo>
                  <a:cubicBezTo>
                    <a:pt x="0" y="30427"/>
                    <a:pt x="4363" y="19894"/>
                    <a:pt x="12129" y="12129"/>
                  </a:cubicBezTo>
                  <a:cubicBezTo>
                    <a:pt x="19894" y="4363"/>
                    <a:pt x="30427" y="0"/>
                    <a:pt x="41410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384545" cy="376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210781" y="7413075"/>
            <a:ext cx="5982675" cy="1462420"/>
            <a:chOff x="0" y="0"/>
            <a:chExt cx="1384545" cy="33844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384545" cy="338442"/>
            </a:xfrm>
            <a:custGeom>
              <a:avLst/>
              <a:gdLst/>
              <a:ahLst/>
              <a:cxnLst/>
              <a:rect r="r" b="b" t="t" l="l"/>
              <a:pathLst>
                <a:path h="338442" w="1384545">
                  <a:moveTo>
                    <a:pt x="41410" y="0"/>
                  </a:moveTo>
                  <a:lnTo>
                    <a:pt x="1343135" y="0"/>
                  </a:lnTo>
                  <a:cubicBezTo>
                    <a:pt x="1354118" y="0"/>
                    <a:pt x="1364650" y="4363"/>
                    <a:pt x="1372416" y="12129"/>
                  </a:cubicBezTo>
                  <a:cubicBezTo>
                    <a:pt x="1380182" y="19894"/>
                    <a:pt x="1384545" y="30427"/>
                    <a:pt x="1384545" y="41410"/>
                  </a:cubicBezTo>
                  <a:lnTo>
                    <a:pt x="1384545" y="297032"/>
                  </a:lnTo>
                  <a:cubicBezTo>
                    <a:pt x="1384545" y="308014"/>
                    <a:pt x="1380182" y="318547"/>
                    <a:pt x="1372416" y="326313"/>
                  </a:cubicBezTo>
                  <a:cubicBezTo>
                    <a:pt x="1364650" y="334079"/>
                    <a:pt x="1354118" y="338442"/>
                    <a:pt x="1343135" y="338442"/>
                  </a:cubicBezTo>
                  <a:lnTo>
                    <a:pt x="41410" y="338442"/>
                  </a:lnTo>
                  <a:cubicBezTo>
                    <a:pt x="30427" y="338442"/>
                    <a:pt x="19894" y="334079"/>
                    <a:pt x="12129" y="326313"/>
                  </a:cubicBezTo>
                  <a:cubicBezTo>
                    <a:pt x="4363" y="318547"/>
                    <a:pt x="0" y="308014"/>
                    <a:pt x="0" y="297032"/>
                  </a:cubicBezTo>
                  <a:lnTo>
                    <a:pt x="0" y="41410"/>
                  </a:lnTo>
                  <a:cubicBezTo>
                    <a:pt x="0" y="30427"/>
                    <a:pt x="4363" y="19894"/>
                    <a:pt x="12129" y="12129"/>
                  </a:cubicBezTo>
                  <a:cubicBezTo>
                    <a:pt x="19894" y="4363"/>
                    <a:pt x="30427" y="0"/>
                    <a:pt x="41410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384545" cy="376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2772415" y="5971196"/>
            <a:ext cx="4489204" cy="728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61"/>
              </a:lnSpc>
              <a:spcBef>
                <a:spcPct val="0"/>
              </a:spcBef>
            </a:pPr>
            <a:r>
              <a:rPr lang="en-US" sz="2313" strike="noStrike" u="none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Strong Growth</a:t>
            </a:r>
            <a:r>
              <a:rPr lang="en-US" sz="2313" strike="noStrike" u="none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 : From 219 in Jan 2017 to 1261 in Aug 2018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957516" y="3976122"/>
            <a:ext cx="4489204" cy="1100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61"/>
              </a:lnSpc>
              <a:spcBef>
                <a:spcPct val="0"/>
              </a:spcBef>
            </a:pPr>
            <a:r>
              <a:rPr lang="en-US" sz="2313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2017: Rapid selle</a:t>
            </a:r>
            <a:r>
              <a:rPr lang="en-US" sz="2313" strike="noStrike" u="none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r</a:t>
            </a:r>
            <a:r>
              <a:rPr lang="en-US" sz="2313" strike="noStrike" u="none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313" strike="noStrike" u="none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on</a:t>
            </a:r>
            <a:r>
              <a:rPr lang="en-US" sz="2313" strike="noStrike" u="none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b</a:t>
            </a:r>
            <a:r>
              <a:rPr lang="en-US" sz="2313" strike="noStrike" u="none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o</a:t>
            </a:r>
            <a:r>
              <a:rPr lang="en-US" sz="2313" strike="noStrike" u="none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arding</a:t>
            </a:r>
            <a:r>
              <a:rPr lang="en-US" sz="2313" strike="noStrike" u="none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 consistent month-over-month growth.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957516" y="5785458"/>
            <a:ext cx="4489204" cy="1100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61"/>
              </a:lnSpc>
              <a:spcBef>
                <a:spcPct val="0"/>
              </a:spcBef>
            </a:pPr>
            <a:r>
              <a:rPr lang="en-US" sz="2313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2018: G</a:t>
            </a:r>
            <a:r>
              <a:rPr lang="en-US" sz="2313" strike="noStrike" u="none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rowth continued but started to slow down after June.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957516" y="7589302"/>
            <a:ext cx="4489204" cy="1100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61"/>
              </a:lnSpc>
              <a:spcBef>
                <a:spcPct val="0"/>
              </a:spcBef>
            </a:pPr>
            <a:r>
              <a:rPr lang="en-US" sz="2313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2016: Minimal</a:t>
            </a:r>
            <a:r>
              <a:rPr lang="en-US" sz="2313" strike="noStrike" u="none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 activity — likely platform launch or incomplete data 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772415" y="7775039"/>
            <a:ext cx="4489204" cy="728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61"/>
              </a:lnSpc>
              <a:spcBef>
                <a:spcPct val="0"/>
              </a:spcBef>
            </a:pPr>
            <a:r>
              <a:rPr lang="en-US" sz="2313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Peak Month: Aug 2018 </a:t>
            </a:r>
            <a:r>
              <a:rPr lang="en-US" sz="2313" strike="noStrike" u="none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with 1261 active sellers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4276" y="-220897"/>
            <a:ext cx="18602276" cy="6407822"/>
            <a:chOff x="0" y="0"/>
            <a:chExt cx="4899365" cy="16876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99365" cy="1687657"/>
            </a:xfrm>
            <a:custGeom>
              <a:avLst/>
              <a:gdLst/>
              <a:ahLst/>
              <a:cxnLst/>
              <a:rect r="r" b="b" t="t" l="l"/>
              <a:pathLst>
                <a:path h="1687657" w="4899365">
                  <a:moveTo>
                    <a:pt x="0" y="0"/>
                  </a:moveTo>
                  <a:lnTo>
                    <a:pt x="4899365" y="0"/>
                  </a:lnTo>
                  <a:lnTo>
                    <a:pt x="4899365" y="1687657"/>
                  </a:lnTo>
                  <a:lnTo>
                    <a:pt x="0" y="1687657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99365" cy="1725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3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667279" y="3636569"/>
            <a:ext cx="5578401" cy="557840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FDFBFB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92117" y="8799515"/>
            <a:ext cx="3638011" cy="458785"/>
          </a:xfrm>
          <a:custGeom>
            <a:avLst/>
            <a:gdLst/>
            <a:ahLst/>
            <a:cxnLst/>
            <a:rect r="r" b="b" t="t" l="l"/>
            <a:pathLst>
              <a:path h="458785" w="3638011">
                <a:moveTo>
                  <a:pt x="0" y="0"/>
                </a:moveTo>
                <a:lnTo>
                  <a:pt x="3638011" y="0"/>
                </a:lnTo>
                <a:lnTo>
                  <a:pt x="3638011" y="458785"/>
                </a:lnTo>
                <a:lnTo>
                  <a:pt x="0" y="458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 l="0" t="-5661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247745" y="8799515"/>
            <a:ext cx="3638011" cy="458785"/>
          </a:xfrm>
          <a:custGeom>
            <a:avLst/>
            <a:gdLst/>
            <a:ahLst/>
            <a:cxnLst/>
            <a:rect r="r" b="b" t="t" l="l"/>
            <a:pathLst>
              <a:path h="458785" w="3638011">
                <a:moveTo>
                  <a:pt x="0" y="0"/>
                </a:moveTo>
                <a:lnTo>
                  <a:pt x="3638011" y="0"/>
                </a:lnTo>
                <a:lnTo>
                  <a:pt x="3638011" y="458785"/>
                </a:lnTo>
                <a:lnTo>
                  <a:pt x="0" y="458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 l="0" t="-5661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405832" y="8799515"/>
            <a:ext cx="3638011" cy="458785"/>
          </a:xfrm>
          <a:custGeom>
            <a:avLst/>
            <a:gdLst/>
            <a:ahLst/>
            <a:cxnLst/>
            <a:rect r="r" b="b" t="t" l="l"/>
            <a:pathLst>
              <a:path h="458785" w="3638011">
                <a:moveTo>
                  <a:pt x="0" y="0"/>
                </a:moveTo>
                <a:lnTo>
                  <a:pt x="3638011" y="0"/>
                </a:lnTo>
                <a:lnTo>
                  <a:pt x="3638011" y="458785"/>
                </a:lnTo>
                <a:lnTo>
                  <a:pt x="0" y="458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 l="0" t="-5661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567718" y="8735378"/>
            <a:ext cx="3638011" cy="458785"/>
          </a:xfrm>
          <a:custGeom>
            <a:avLst/>
            <a:gdLst/>
            <a:ahLst/>
            <a:cxnLst/>
            <a:rect r="r" b="b" t="t" l="l"/>
            <a:pathLst>
              <a:path h="458785" w="3638011">
                <a:moveTo>
                  <a:pt x="0" y="0"/>
                </a:moveTo>
                <a:lnTo>
                  <a:pt x="3638011" y="0"/>
                </a:lnTo>
                <a:lnTo>
                  <a:pt x="3638011" y="458785"/>
                </a:lnTo>
                <a:lnTo>
                  <a:pt x="0" y="458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 l="0" t="-5661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28700" y="3255086"/>
            <a:ext cx="3701428" cy="5679080"/>
            <a:chOff x="0" y="0"/>
            <a:chExt cx="1438367" cy="220687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38367" cy="2206878"/>
            </a:xfrm>
            <a:custGeom>
              <a:avLst/>
              <a:gdLst/>
              <a:ahLst/>
              <a:cxnLst/>
              <a:rect r="r" b="b" t="t" l="l"/>
              <a:pathLst>
                <a:path h="2206878" w="1438367">
                  <a:moveTo>
                    <a:pt x="64840" y="0"/>
                  </a:moveTo>
                  <a:lnTo>
                    <a:pt x="1373527" y="0"/>
                  </a:lnTo>
                  <a:cubicBezTo>
                    <a:pt x="1390724" y="0"/>
                    <a:pt x="1407216" y="6831"/>
                    <a:pt x="1419376" y="18991"/>
                  </a:cubicBezTo>
                  <a:cubicBezTo>
                    <a:pt x="1431536" y="31151"/>
                    <a:pt x="1438367" y="47643"/>
                    <a:pt x="1438367" y="64840"/>
                  </a:cubicBezTo>
                  <a:lnTo>
                    <a:pt x="1438367" y="2142039"/>
                  </a:lnTo>
                  <a:cubicBezTo>
                    <a:pt x="1438367" y="2159235"/>
                    <a:pt x="1431536" y="2175727"/>
                    <a:pt x="1419376" y="2187887"/>
                  </a:cubicBezTo>
                  <a:cubicBezTo>
                    <a:pt x="1407216" y="2200047"/>
                    <a:pt x="1390724" y="2206878"/>
                    <a:pt x="1373527" y="2206878"/>
                  </a:cubicBezTo>
                  <a:lnTo>
                    <a:pt x="64840" y="2206878"/>
                  </a:lnTo>
                  <a:cubicBezTo>
                    <a:pt x="47643" y="2206878"/>
                    <a:pt x="31151" y="2200047"/>
                    <a:pt x="18991" y="2187887"/>
                  </a:cubicBezTo>
                  <a:cubicBezTo>
                    <a:pt x="6831" y="2175727"/>
                    <a:pt x="0" y="2159235"/>
                    <a:pt x="0" y="2142039"/>
                  </a:cubicBezTo>
                  <a:lnTo>
                    <a:pt x="0" y="64840"/>
                  </a:lnTo>
                  <a:cubicBezTo>
                    <a:pt x="0" y="47643"/>
                    <a:pt x="6831" y="31151"/>
                    <a:pt x="18991" y="18991"/>
                  </a:cubicBezTo>
                  <a:cubicBezTo>
                    <a:pt x="31151" y="6831"/>
                    <a:pt x="47643" y="0"/>
                    <a:pt x="64840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AEEA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438367" cy="22449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289263" y="3511778"/>
            <a:ext cx="3121063" cy="3121063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0" t="-24985" r="0" b="-24985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5184328" y="3255086"/>
            <a:ext cx="3701428" cy="5679080"/>
            <a:chOff x="0" y="0"/>
            <a:chExt cx="1438367" cy="220687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38367" cy="2206878"/>
            </a:xfrm>
            <a:custGeom>
              <a:avLst/>
              <a:gdLst/>
              <a:ahLst/>
              <a:cxnLst/>
              <a:rect r="r" b="b" t="t" l="l"/>
              <a:pathLst>
                <a:path h="2206878" w="1438367">
                  <a:moveTo>
                    <a:pt x="64840" y="0"/>
                  </a:moveTo>
                  <a:lnTo>
                    <a:pt x="1373527" y="0"/>
                  </a:lnTo>
                  <a:cubicBezTo>
                    <a:pt x="1390724" y="0"/>
                    <a:pt x="1407216" y="6831"/>
                    <a:pt x="1419376" y="18991"/>
                  </a:cubicBezTo>
                  <a:cubicBezTo>
                    <a:pt x="1431536" y="31151"/>
                    <a:pt x="1438367" y="47643"/>
                    <a:pt x="1438367" y="64840"/>
                  </a:cubicBezTo>
                  <a:lnTo>
                    <a:pt x="1438367" y="2142039"/>
                  </a:lnTo>
                  <a:cubicBezTo>
                    <a:pt x="1438367" y="2159235"/>
                    <a:pt x="1431536" y="2175727"/>
                    <a:pt x="1419376" y="2187887"/>
                  </a:cubicBezTo>
                  <a:cubicBezTo>
                    <a:pt x="1407216" y="2200047"/>
                    <a:pt x="1390724" y="2206878"/>
                    <a:pt x="1373527" y="2206878"/>
                  </a:cubicBezTo>
                  <a:lnTo>
                    <a:pt x="64840" y="2206878"/>
                  </a:lnTo>
                  <a:cubicBezTo>
                    <a:pt x="47643" y="2206878"/>
                    <a:pt x="31151" y="2200047"/>
                    <a:pt x="18991" y="2187887"/>
                  </a:cubicBezTo>
                  <a:cubicBezTo>
                    <a:pt x="6831" y="2175727"/>
                    <a:pt x="0" y="2159235"/>
                    <a:pt x="0" y="2142039"/>
                  </a:cubicBezTo>
                  <a:lnTo>
                    <a:pt x="0" y="64840"/>
                  </a:lnTo>
                  <a:cubicBezTo>
                    <a:pt x="0" y="47643"/>
                    <a:pt x="6831" y="31151"/>
                    <a:pt x="18991" y="18991"/>
                  </a:cubicBezTo>
                  <a:cubicBezTo>
                    <a:pt x="31151" y="6831"/>
                    <a:pt x="47643" y="0"/>
                    <a:pt x="64840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AEEA00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438367" cy="22449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5444891" y="3511778"/>
            <a:ext cx="3121063" cy="3121063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25015" t="0" r="-25015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9342416" y="3255086"/>
            <a:ext cx="3701428" cy="5679080"/>
            <a:chOff x="0" y="0"/>
            <a:chExt cx="1438367" cy="220687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438367" cy="2206878"/>
            </a:xfrm>
            <a:custGeom>
              <a:avLst/>
              <a:gdLst/>
              <a:ahLst/>
              <a:cxnLst/>
              <a:rect r="r" b="b" t="t" l="l"/>
              <a:pathLst>
                <a:path h="2206878" w="1438367">
                  <a:moveTo>
                    <a:pt x="64840" y="0"/>
                  </a:moveTo>
                  <a:lnTo>
                    <a:pt x="1373527" y="0"/>
                  </a:lnTo>
                  <a:cubicBezTo>
                    <a:pt x="1390724" y="0"/>
                    <a:pt x="1407216" y="6831"/>
                    <a:pt x="1419376" y="18991"/>
                  </a:cubicBezTo>
                  <a:cubicBezTo>
                    <a:pt x="1431536" y="31151"/>
                    <a:pt x="1438367" y="47643"/>
                    <a:pt x="1438367" y="64840"/>
                  </a:cubicBezTo>
                  <a:lnTo>
                    <a:pt x="1438367" y="2142039"/>
                  </a:lnTo>
                  <a:cubicBezTo>
                    <a:pt x="1438367" y="2159235"/>
                    <a:pt x="1431536" y="2175727"/>
                    <a:pt x="1419376" y="2187887"/>
                  </a:cubicBezTo>
                  <a:cubicBezTo>
                    <a:pt x="1407216" y="2200047"/>
                    <a:pt x="1390724" y="2206878"/>
                    <a:pt x="1373527" y="2206878"/>
                  </a:cubicBezTo>
                  <a:lnTo>
                    <a:pt x="64840" y="2206878"/>
                  </a:lnTo>
                  <a:cubicBezTo>
                    <a:pt x="47643" y="2206878"/>
                    <a:pt x="31151" y="2200047"/>
                    <a:pt x="18991" y="2187887"/>
                  </a:cubicBezTo>
                  <a:cubicBezTo>
                    <a:pt x="6831" y="2175727"/>
                    <a:pt x="0" y="2159235"/>
                    <a:pt x="0" y="2142039"/>
                  </a:cubicBezTo>
                  <a:lnTo>
                    <a:pt x="0" y="64840"/>
                  </a:lnTo>
                  <a:cubicBezTo>
                    <a:pt x="0" y="47643"/>
                    <a:pt x="6831" y="31151"/>
                    <a:pt x="18991" y="18991"/>
                  </a:cubicBezTo>
                  <a:cubicBezTo>
                    <a:pt x="31151" y="6831"/>
                    <a:pt x="47643" y="0"/>
                    <a:pt x="64840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AEEA00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438367" cy="22449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9602978" y="3511778"/>
            <a:ext cx="3121063" cy="3121063"/>
            <a:chOff x="0" y="0"/>
            <a:chExt cx="6350000" cy="6350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l="0" t="-16653" r="0" b="-16653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5715028" y="6425770"/>
            <a:ext cx="2550458" cy="648538"/>
            <a:chOff x="0" y="0"/>
            <a:chExt cx="1937268" cy="49261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937268" cy="492614"/>
            </a:xfrm>
            <a:custGeom>
              <a:avLst/>
              <a:gdLst/>
              <a:ahLst/>
              <a:cxnLst/>
              <a:rect r="r" b="b" t="t" l="l"/>
              <a:pathLst>
                <a:path h="492614" w="1937268">
                  <a:moveTo>
                    <a:pt x="124456" y="0"/>
                  </a:moveTo>
                  <a:lnTo>
                    <a:pt x="1812812" y="0"/>
                  </a:lnTo>
                  <a:cubicBezTo>
                    <a:pt x="1845820" y="0"/>
                    <a:pt x="1877476" y="13112"/>
                    <a:pt x="1900816" y="36452"/>
                  </a:cubicBezTo>
                  <a:cubicBezTo>
                    <a:pt x="1924156" y="59792"/>
                    <a:pt x="1937268" y="91448"/>
                    <a:pt x="1937268" y="124456"/>
                  </a:cubicBezTo>
                  <a:lnTo>
                    <a:pt x="1937268" y="368159"/>
                  </a:lnTo>
                  <a:cubicBezTo>
                    <a:pt x="1937268" y="401167"/>
                    <a:pt x="1924156" y="432822"/>
                    <a:pt x="1900816" y="456162"/>
                  </a:cubicBezTo>
                  <a:cubicBezTo>
                    <a:pt x="1877476" y="479502"/>
                    <a:pt x="1845820" y="492614"/>
                    <a:pt x="1812812" y="492614"/>
                  </a:cubicBezTo>
                  <a:lnTo>
                    <a:pt x="124456" y="492614"/>
                  </a:lnTo>
                  <a:cubicBezTo>
                    <a:pt x="91448" y="492614"/>
                    <a:pt x="59792" y="479502"/>
                    <a:pt x="36452" y="456162"/>
                  </a:cubicBezTo>
                  <a:cubicBezTo>
                    <a:pt x="13112" y="432822"/>
                    <a:pt x="0" y="401167"/>
                    <a:pt x="0" y="368159"/>
                  </a:cubicBezTo>
                  <a:lnTo>
                    <a:pt x="0" y="124456"/>
                  </a:lnTo>
                  <a:cubicBezTo>
                    <a:pt x="0" y="91448"/>
                    <a:pt x="13112" y="59792"/>
                    <a:pt x="36452" y="36452"/>
                  </a:cubicBezTo>
                  <a:cubicBezTo>
                    <a:pt x="59792" y="13112"/>
                    <a:pt x="91448" y="0"/>
                    <a:pt x="124456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1937268" cy="52118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484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Beauty &amp; Health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3501043" y="3255086"/>
            <a:ext cx="3701428" cy="5679080"/>
            <a:chOff x="0" y="0"/>
            <a:chExt cx="1438367" cy="220687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438367" cy="2206878"/>
            </a:xfrm>
            <a:custGeom>
              <a:avLst/>
              <a:gdLst/>
              <a:ahLst/>
              <a:cxnLst/>
              <a:rect r="r" b="b" t="t" l="l"/>
              <a:pathLst>
                <a:path h="2206878" w="1438367">
                  <a:moveTo>
                    <a:pt x="64840" y="0"/>
                  </a:moveTo>
                  <a:lnTo>
                    <a:pt x="1373527" y="0"/>
                  </a:lnTo>
                  <a:cubicBezTo>
                    <a:pt x="1390724" y="0"/>
                    <a:pt x="1407216" y="6831"/>
                    <a:pt x="1419376" y="18991"/>
                  </a:cubicBezTo>
                  <a:cubicBezTo>
                    <a:pt x="1431536" y="31151"/>
                    <a:pt x="1438367" y="47643"/>
                    <a:pt x="1438367" y="64840"/>
                  </a:cubicBezTo>
                  <a:lnTo>
                    <a:pt x="1438367" y="2142039"/>
                  </a:lnTo>
                  <a:cubicBezTo>
                    <a:pt x="1438367" y="2159235"/>
                    <a:pt x="1431536" y="2175727"/>
                    <a:pt x="1419376" y="2187887"/>
                  </a:cubicBezTo>
                  <a:cubicBezTo>
                    <a:pt x="1407216" y="2200047"/>
                    <a:pt x="1390724" y="2206878"/>
                    <a:pt x="1373527" y="2206878"/>
                  </a:cubicBezTo>
                  <a:lnTo>
                    <a:pt x="64840" y="2206878"/>
                  </a:lnTo>
                  <a:cubicBezTo>
                    <a:pt x="47643" y="2206878"/>
                    <a:pt x="31151" y="2200047"/>
                    <a:pt x="18991" y="2187887"/>
                  </a:cubicBezTo>
                  <a:cubicBezTo>
                    <a:pt x="6831" y="2175727"/>
                    <a:pt x="0" y="2159235"/>
                    <a:pt x="0" y="2142039"/>
                  </a:cubicBezTo>
                  <a:lnTo>
                    <a:pt x="0" y="64840"/>
                  </a:lnTo>
                  <a:cubicBezTo>
                    <a:pt x="0" y="47643"/>
                    <a:pt x="6831" y="31151"/>
                    <a:pt x="18991" y="18991"/>
                  </a:cubicBezTo>
                  <a:cubicBezTo>
                    <a:pt x="31151" y="6831"/>
                    <a:pt x="47643" y="0"/>
                    <a:pt x="64840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AEEA00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1438367" cy="22449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>
            <a:grpSpLocks noChangeAspect="true"/>
          </p:cNvGrpSpPr>
          <p:nvPr/>
        </p:nvGrpSpPr>
        <p:grpSpPr>
          <a:xfrm rot="0">
            <a:off x="13761606" y="3511778"/>
            <a:ext cx="3121063" cy="3121063"/>
            <a:chOff x="0" y="0"/>
            <a:chExt cx="6350000" cy="63500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38906" t="0" r="-38906" b="0"/>
              </a:stretch>
            </a:blip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1393590" y="6425770"/>
            <a:ext cx="2912408" cy="648538"/>
            <a:chOff x="0" y="0"/>
            <a:chExt cx="2212197" cy="492614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212197" cy="492614"/>
            </a:xfrm>
            <a:custGeom>
              <a:avLst/>
              <a:gdLst/>
              <a:ahLst/>
              <a:cxnLst/>
              <a:rect r="r" b="b" t="t" l="l"/>
              <a:pathLst>
                <a:path h="492614" w="2212197">
                  <a:moveTo>
                    <a:pt x="108988" y="0"/>
                  </a:moveTo>
                  <a:lnTo>
                    <a:pt x="2103208" y="0"/>
                  </a:lnTo>
                  <a:cubicBezTo>
                    <a:pt x="2163401" y="0"/>
                    <a:pt x="2212197" y="48796"/>
                    <a:pt x="2212197" y="108988"/>
                  </a:cubicBezTo>
                  <a:lnTo>
                    <a:pt x="2212197" y="383626"/>
                  </a:lnTo>
                  <a:cubicBezTo>
                    <a:pt x="2212197" y="412532"/>
                    <a:pt x="2200714" y="440253"/>
                    <a:pt x="2180275" y="460692"/>
                  </a:cubicBezTo>
                  <a:cubicBezTo>
                    <a:pt x="2159835" y="481132"/>
                    <a:pt x="2132114" y="492614"/>
                    <a:pt x="2103208" y="492614"/>
                  </a:cubicBezTo>
                  <a:lnTo>
                    <a:pt x="108988" y="492614"/>
                  </a:lnTo>
                  <a:cubicBezTo>
                    <a:pt x="80083" y="492614"/>
                    <a:pt x="52361" y="481132"/>
                    <a:pt x="31922" y="460692"/>
                  </a:cubicBezTo>
                  <a:cubicBezTo>
                    <a:pt x="11483" y="440253"/>
                    <a:pt x="0" y="412532"/>
                    <a:pt x="0" y="383626"/>
                  </a:cubicBezTo>
                  <a:lnTo>
                    <a:pt x="0" y="108988"/>
                  </a:lnTo>
                  <a:cubicBezTo>
                    <a:pt x="0" y="80083"/>
                    <a:pt x="11483" y="52361"/>
                    <a:pt x="31922" y="31922"/>
                  </a:cubicBezTo>
                  <a:cubicBezTo>
                    <a:pt x="52361" y="11483"/>
                    <a:pt x="80083" y="0"/>
                    <a:pt x="108988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28575"/>
              <a:ext cx="2212197" cy="52118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484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Bed, Table &amp; Bath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4031742" y="6425770"/>
            <a:ext cx="2550458" cy="648538"/>
            <a:chOff x="0" y="0"/>
            <a:chExt cx="1937268" cy="492614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937268" cy="492614"/>
            </a:xfrm>
            <a:custGeom>
              <a:avLst/>
              <a:gdLst/>
              <a:ahLst/>
              <a:cxnLst/>
              <a:rect r="r" b="b" t="t" l="l"/>
              <a:pathLst>
                <a:path h="492614" w="1937268">
                  <a:moveTo>
                    <a:pt x="124456" y="0"/>
                  </a:moveTo>
                  <a:lnTo>
                    <a:pt x="1812812" y="0"/>
                  </a:lnTo>
                  <a:cubicBezTo>
                    <a:pt x="1845820" y="0"/>
                    <a:pt x="1877476" y="13112"/>
                    <a:pt x="1900816" y="36452"/>
                  </a:cubicBezTo>
                  <a:cubicBezTo>
                    <a:pt x="1924156" y="59792"/>
                    <a:pt x="1937268" y="91448"/>
                    <a:pt x="1937268" y="124456"/>
                  </a:cubicBezTo>
                  <a:lnTo>
                    <a:pt x="1937268" y="368159"/>
                  </a:lnTo>
                  <a:cubicBezTo>
                    <a:pt x="1937268" y="401167"/>
                    <a:pt x="1924156" y="432822"/>
                    <a:pt x="1900816" y="456162"/>
                  </a:cubicBezTo>
                  <a:cubicBezTo>
                    <a:pt x="1877476" y="479502"/>
                    <a:pt x="1845820" y="492614"/>
                    <a:pt x="1812812" y="492614"/>
                  </a:cubicBezTo>
                  <a:lnTo>
                    <a:pt x="124456" y="492614"/>
                  </a:lnTo>
                  <a:cubicBezTo>
                    <a:pt x="91448" y="492614"/>
                    <a:pt x="59792" y="479502"/>
                    <a:pt x="36452" y="456162"/>
                  </a:cubicBezTo>
                  <a:cubicBezTo>
                    <a:pt x="13112" y="432822"/>
                    <a:pt x="0" y="401167"/>
                    <a:pt x="0" y="368159"/>
                  </a:cubicBezTo>
                  <a:lnTo>
                    <a:pt x="0" y="124456"/>
                  </a:lnTo>
                  <a:cubicBezTo>
                    <a:pt x="0" y="91448"/>
                    <a:pt x="13112" y="59792"/>
                    <a:pt x="36452" y="36452"/>
                  </a:cubicBezTo>
                  <a:cubicBezTo>
                    <a:pt x="59792" y="13112"/>
                    <a:pt x="91448" y="0"/>
                    <a:pt x="124456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28575"/>
              <a:ext cx="1937268" cy="52118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484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Watches &amp; Gifts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9949609" y="6425770"/>
            <a:ext cx="2550458" cy="648538"/>
            <a:chOff x="0" y="0"/>
            <a:chExt cx="1937268" cy="492614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937268" cy="492614"/>
            </a:xfrm>
            <a:custGeom>
              <a:avLst/>
              <a:gdLst/>
              <a:ahLst/>
              <a:cxnLst/>
              <a:rect r="r" b="b" t="t" l="l"/>
              <a:pathLst>
                <a:path h="492614" w="1937268">
                  <a:moveTo>
                    <a:pt x="124456" y="0"/>
                  </a:moveTo>
                  <a:lnTo>
                    <a:pt x="1812812" y="0"/>
                  </a:lnTo>
                  <a:cubicBezTo>
                    <a:pt x="1845820" y="0"/>
                    <a:pt x="1877476" y="13112"/>
                    <a:pt x="1900816" y="36452"/>
                  </a:cubicBezTo>
                  <a:cubicBezTo>
                    <a:pt x="1924156" y="59792"/>
                    <a:pt x="1937268" y="91448"/>
                    <a:pt x="1937268" y="124456"/>
                  </a:cubicBezTo>
                  <a:lnTo>
                    <a:pt x="1937268" y="368159"/>
                  </a:lnTo>
                  <a:cubicBezTo>
                    <a:pt x="1937268" y="401167"/>
                    <a:pt x="1924156" y="432822"/>
                    <a:pt x="1900816" y="456162"/>
                  </a:cubicBezTo>
                  <a:cubicBezTo>
                    <a:pt x="1877476" y="479502"/>
                    <a:pt x="1845820" y="492614"/>
                    <a:pt x="1812812" y="492614"/>
                  </a:cubicBezTo>
                  <a:lnTo>
                    <a:pt x="124456" y="492614"/>
                  </a:lnTo>
                  <a:cubicBezTo>
                    <a:pt x="91448" y="492614"/>
                    <a:pt x="59792" y="479502"/>
                    <a:pt x="36452" y="456162"/>
                  </a:cubicBezTo>
                  <a:cubicBezTo>
                    <a:pt x="13112" y="432822"/>
                    <a:pt x="0" y="401167"/>
                    <a:pt x="0" y="368159"/>
                  </a:cubicBezTo>
                  <a:lnTo>
                    <a:pt x="0" y="124456"/>
                  </a:lnTo>
                  <a:cubicBezTo>
                    <a:pt x="0" y="91448"/>
                    <a:pt x="13112" y="59792"/>
                    <a:pt x="36452" y="36452"/>
                  </a:cubicBezTo>
                  <a:cubicBezTo>
                    <a:pt x="59792" y="13112"/>
                    <a:pt x="91448" y="0"/>
                    <a:pt x="124456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19050"/>
              <a:ext cx="1937268" cy="51166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1656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Sports &amp; Leisure, Computers &amp; Accessories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4917787" y="-3041985"/>
            <a:ext cx="5578401" cy="5578401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FDFBFB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1028700" y="710308"/>
            <a:ext cx="10612014" cy="3220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64"/>
              </a:lnSpc>
              <a:spcBef>
                <a:spcPct val="0"/>
              </a:spcBef>
            </a:pPr>
            <a:r>
              <a:rPr lang="en-US" b="true" sz="620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Top Selling Products &amp; Trends</a:t>
            </a:r>
          </a:p>
          <a:p>
            <a:pPr algn="l">
              <a:lnSpc>
                <a:spcPts val="8564"/>
              </a:lnSpc>
              <a:spcBef>
                <a:spcPct val="0"/>
              </a:spcBef>
            </a:pPr>
          </a:p>
        </p:txBody>
      </p:sp>
      <p:sp>
        <p:nvSpPr>
          <p:cNvPr name="TextBox 48" id="48"/>
          <p:cNvSpPr txBox="true"/>
          <p:nvPr/>
        </p:nvSpPr>
        <p:spPr>
          <a:xfrm rot="0">
            <a:off x="1251884" y="7274333"/>
            <a:ext cx="3151394" cy="1276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87"/>
              </a:lnSpc>
            </a:pPr>
            <a:r>
              <a:rPr lang="en-US" sz="1784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Most frequently purchased category — essential goods with broad appeal.</a:t>
            </a:r>
          </a:p>
          <a:p>
            <a:pPr algn="ctr" marL="0" indent="0" lvl="0">
              <a:lnSpc>
                <a:spcPts val="2587"/>
              </a:lnSpc>
            </a:pPr>
          </a:p>
        </p:txBody>
      </p:sp>
      <p:sp>
        <p:nvSpPr>
          <p:cNvPr name="TextBox 49" id="49"/>
          <p:cNvSpPr txBox="true"/>
          <p:nvPr/>
        </p:nvSpPr>
        <p:spPr>
          <a:xfrm rot="0">
            <a:off x="5459345" y="7274333"/>
            <a:ext cx="3151394" cy="953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87"/>
              </a:lnSpc>
            </a:pPr>
            <a:r>
              <a:rPr lang="en-US" sz="1784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Fewer units than Bed &amp; Bath but contributes significantly to revenue.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9649141" y="7274333"/>
            <a:ext cx="3151394" cy="1276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87"/>
              </a:lnSpc>
            </a:pPr>
            <a:r>
              <a:rPr lang="en-US" sz="1784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High movement; often driven by seasonal demand or trends.</a:t>
            </a:r>
          </a:p>
          <a:p>
            <a:pPr algn="ctr" marL="0" indent="0" lvl="0">
              <a:lnSpc>
                <a:spcPts val="2587"/>
              </a:lnSpc>
            </a:pPr>
          </a:p>
        </p:txBody>
      </p:sp>
      <p:sp>
        <p:nvSpPr>
          <p:cNvPr name="TextBox 51" id="51"/>
          <p:cNvSpPr txBox="true"/>
          <p:nvPr/>
        </p:nvSpPr>
        <p:spPr>
          <a:xfrm rot="0">
            <a:off x="13811026" y="7274333"/>
            <a:ext cx="3151394" cy="1276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87"/>
              </a:lnSpc>
            </a:pPr>
            <a:r>
              <a:rPr lang="en-US" sz="1784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Not top by volume, but strong revenue suggests premium pricing.</a:t>
            </a:r>
          </a:p>
          <a:p>
            <a:pPr algn="ctr" marL="0" indent="0" lvl="0">
              <a:lnSpc>
                <a:spcPts val="2587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DAGpohFiKC0</dc:identifier>
  <dcterms:modified xsi:type="dcterms:W3CDTF">2011-08-01T06:04:30Z</dcterms:modified>
  <cp:revision>1</cp:revision>
  <dc:title>Ecommerce Analytics Project Presetation</dc:title>
</cp:coreProperties>
</file>